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2" r:id="rId5"/>
  </p:sldMasterIdLst>
  <p:notesMasterIdLst>
    <p:notesMasterId r:id="rId30"/>
  </p:notesMasterIdLst>
  <p:handoutMasterIdLst>
    <p:handoutMasterId r:id="rId31"/>
  </p:handoutMasterIdLst>
  <p:sldIdLst>
    <p:sldId id="354" r:id="rId6"/>
    <p:sldId id="383" r:id="rId7"/>
    <p:sldId id="389" r:id="rId8"/>
    <p:sldId id="401" r:id="rId9"/>
    <p:sldId id="402" r:id="rId10"/>
    <p:sldId id="403" r:id="rId11"/>
    <p:sldId id="855" r:id="rId12"/>
    <p:sldId id="856" r:id="rId13"/>
    <p:sldId id="860" r:id="rId14"/>
    <p:sldId id="283" r:id="rId15"/>
    <p:sldId id="284" r:id="rId16"/>
    <p:sldId id="861" r:id="rId17"/>
    <p:sldId id="862" r:id="rId18"/>
    <p:sldId id="866" r:id="rId19"/>
    <p:sldId id="285" r:id="rId20"/>
    <p:sldId id="404" r:id="rId21"/>
    <p:sldId id="406" r:id="rId22"/>
    <p:sldId id="405" r:id="rId23"/>
    <p:sldId id="867" r:id="rId24"/>
    <p:sldId id="851" r:id="rId25"/>
    <p:sldId id="852" r:id="rId26"/>
    <p:sldId id="853" r:id="rId27"/>
    <p:sldId id="854" r:id="rId28"/>
    <p:sldId id="35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EF"/>
    <a:srgbClr val="024EA2"/>
    <a:srgbClr val="6BB745"/>
    <a:srgbClr val="174194"/>
    <a:srgbClr val="164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5" autoAdjust="0"/>
    <p:restoredTop sz="84954" autoAdjust="0"/>
  </p:normalViewPr>
  <p:slideViewPr>
    <p:cSldViewPr snapToGrid="0" snapToObjects="1">
      <p:cViewPr varScale="1">
        <p:scale>
          <a:sx n="91" d="100"/>
          <a:sy n="91" d="100"/>
        </p:scale>
        <p:origin x="102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688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919DEC-73B4-40E4-A116-CFBCFEB9A130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</dgm:pt>
    <dgm:pt modelId="{CA690E43-5B7D-4D2C-B0F7-738600F256E6}">
      <dgm:prSet phldrT="[Szöveg]" custT="1"/>
      <dgm:spPr>
        <a:solidFill>
          <a:srgbClr val="174194">
            <a:alpha val="50000"/>
          </a:srgbClr>
        </a:solidFill>
      </dgm:spPr>
      <dgm:t>
        <a:bodyPr/>
        <a:lstStyle/>
        <a:p>
          <a:r>
            <a:rPr lang="hu-HU" sz="2000" dirty="0"/>
            <a:t>Domain</a:t>
          </a:r>
        </a:p>
      </dgm:t>
    </dgm:pt>
    <dgm:pt modelId="{01851634-29A6-49A5-9A29-23D80D95CA78}" type="parTrans" cxnId="{EA65B3B8-16B8-47C6-B29C-D6DB3FAE824B}">
      <dgm:prSet/>
      <dgm:spPr/>
      <dgm:t>
        <a:bodyPr/>
        <a:lstStyle/>
        <a:p>
          <a:endParaRPr lang="hu-HU"/>
        </a:p>
      </dgm:t>
    </dgm:pt>
    <dgm:pt modelId="{4A8F6E8B-2F1A-4A3C-A19D-C9481EB165F4}" type="sibTrans" cxnId="{EA65B3B8-16B8-47C6-B29C-D6DB3FAE824B}">
      <dgm:prSet/>
      <dgm:spPr/>
      <dgm:t>
        <a:bodyPr/>
        <a:lstStyle/>
        <a:p>
          <a:endParaRPr lang="hu-HU"/>
        </a:p>
      </dgm:t>
    </dgm:pt>
    <dgm:pt modelId="{4720EEDA-16CA-4EFB-B9EE-BBB3ED16C47C}">
      <dgm:prSet phldrT="[Szöveg]" custT="1"/>
      <dgm:spPr>
        <a:solidFill>
          <a:srgbClr val="6BB745">
            <a:alpha val="50000"/>
          </a:srgbClr>
        </a:solidFill>
      </dgm:spPr>
      <dgm:t>
        <a:bodyPr/>
        <a:lstStyle/>
        <a:p>
          <a:r>
            <a:rPr lang="hu-HU" sz="2000" dirty="0"/>
            <a:t>IT</a:t>
          </a:r>
        </a:p>
      </dgm:t>
    </dgm:pt>
    <dgm:pt modelId="{97486D6E-50D5-4A5B-81AF-7916AB533751}" type="parTrans" cxnId="{5B7C9A11-B102-44F8-8339-00820776EEDD}">
      <dgm:prSet/>
      <dgm:spPr/>
      <dgm:t>
        <a:bodyPr/>
        <a:lstStyle/>
        <a:p>
          <a:endParaRPr lang="hu-HU"/>
        </a:p>
      </dgm:t>
    </dgm:pt>
    <dgm:pt modelId="{DE2CC26C-FEC8-42F4-A54B-862D464EBE10}" type="sibTrans" cxnId="{5B7C9A11-B102-44F8-8339-00820776EEDD}">
      <dgm:prSet/>
      <dgm:spPr/>
      <dgm:t>
        <a:bodyPr/>
        <a:lstStyle/>
        <a:p>
          <a:endParaRPr lang="hu-HU"/>
        </a:p>
      </dgm:t>
    </dgm:pt>
    <dgm:pt modelId="{77F2DAAB-B89D-4714-A61F-78099D5DCA9A}">
      <dgm:prSet phldrT="[Szöveg]" custT="1"/>
      <dgm:spPr/>
      <dgm:t>
        <a:bodyPr/>
        <a:lstStyle/>
        <a:p>
          <a:r>
            <a:rPr lang="hu-HU" sz="2000" dirty="0" err="1"/>
            <a:t>Matema-tika</a:t>
          </a:r>
          <a:endParaRPr lang="hu-HU" sz="2000" dirty="0"/>
        </a:p>
      </dgm:t>
    </dgm:pt>
    <dgm:pt modelId="{67F4325E-E0E4-4587-B85E-DC9EC8BA82E5}" type="parTrans" cxnId="{8FAA6BA7-2A81-4348-9CF9-CE07C2887640}">
      <dgm:prSet/>
      <dgm:spPr/>
      <dgm:t>
        <a:bodyPr/>
        <a:lstStyle/>
        <a:p>
          <a:endParaRPr lang="hu-HU"/>
        </a:p>
      </dgm:t>
    </dgm:pt>
    <dgm:pt modelId="{C152189C-0BA3-45E4-ADA6-8C9037C934D6}" type="sibTrans" cxnId="{8FAA6BA7-2A81-4348-9CF9-CE07C2887640}">
      <dgm:prSet/>
      <dgm:spPr/>
      <dgm:t>
        <a:bodyPr/>
        <a:lstStyle/>
        <a:p>
          <a:endParaRPr lang="hu-HU"/>
        </a:p>
      </dgm:t>
    </dgm:pt>
    <dgm:pt modelId="{CD131769-FBF9-47DC-BCAC-8CA2A8E83A74}" type="pres">
      <dgm:prSet presAssocID="{7E919DEC-73B4-40E4-A116-CFBCFEB9A130}" presName="compositeShape" presStyleCnt="0">
        <dgm:presLayoutVars>
          <dgm:chMax val="7"/>
          <dgm:dir/>
          <dgm:resizeHandles val="exact"/>
        </dgm:presLayoutVars>
      </dgm:prSet>
      <dgm:spPr/>
    </dgm:pt>
    <dgm:pt modelId="{43100F54-7AF9-4EE6-8030-1DE79C3D75B6}" type="pres">
      <dgm:prSet presAssocID="{CA690E43-5B7D-4D2C-B0F7-738600F256E6}" presName="circ1" presStyleLbl="vennNode1" presStyleIdx="0" presStyleCnt="3" custLinFactNeighborY="-1948"/>
      <dgm:spPr/>
    </dgm:pt>
    <dgm:pt modelId="{19AD3C64-9914-488C-ABF5-0F09B07127DF}" type="pres">
      <dgm:prSet presAssocID="{CA690E43-5B7D-4D2C-B0F7-738600F256E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E1C35D5-EEE0-40D5-A3F7-82B52235000E}" type="pres">
      <dgm:prSet presAssocID="{4720EEDA-16CA-4EFB-B9EE-BBB3ED16C47C}" presName="circ2" presStyleLbl="vennNode1" presStyleIdx="1" presStyleCnt="3"/>
      <dgm:spPr/>
    </dgm:pt>
    <dgm:pt modelId="{74C539E7-16B2-4F35-9412-A012440A87D8}" type="pres">
      <dgm:prSet presAssocID="{4720EEDA-16CA-4EFB-B9EE-BBB3ED16C47C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DF2F295-804F-4229-AB01-A6AE0BEB919D}" type="pres">
      <dgm:prSet presAssocID="{77F2DAAB-B89D-4714-A61F-78099D5DCA9A}" presName="circ3" presStyleLbl="vennNode1" presStyleIdx="2" presStyleCnt="3"/>
      <dgm:spPr/>
    </dgm:pt>
    <dgm:pt modelId="{8CD99DBD-5296-435F-8BB3-54E69EBF9D73}" type="pres">
      <dgm:prSet presAssocID="{77F2DAAB-B89D-4714-A61F-78099D5DCA9A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38DD9B03-97F4-48CF-93E2-84B6723D755F}" type="presOf" srcId="{77F2DAAB-B89D-4714-A61F-78099D5DCA9A}" destId="{8CD99DBD-5296-435F-8BB3-54E69EBF9D73}" srcOrd="1" destOrd="0" presId="urn:microsoft.com/office/officeart/2005/8/layout/venn1"/>
    <dgm:cxn modelId="{5B7C9A11-B102-44F8-8339-00820776EEDD}" srcId="{7E919DEC-73B4-40E4-A116-CFBCFEB9A130}" destId="{4720EEDA-16CA-4EFB-B9EE-BBB3ED16C47C}" srcOrd="1" destOrd="0" parTransId="{97486D6E-50D5-4A5B-81AF-7916AB533751}" sibTransId="{DE2CC26C-FEC8-42F4-A54B-862D464EBE10}"/>
    <dgm:cxn modelId="{AAF61620-7BBF-47E1-B260-7C8368E47F6E}" type="presOf" srcId="{CA690E43-5B7D-4D2C-B0F7-738600F256E6}" destId="{43100F54-7AF9-4EE6-8030-1DE79C3D75B6}" srcOrd="0" destOrd="0" presId="urn:microsoft.com/office/officeart/2005/8/layout/venn1"/>
    <dgm:cxn modelId="{22E14B58-88AF-4FA5-96F0-E57AEF2B35FD}" type="presOf" srcId="{7E919DEC-73B4-40E4-A116-CFBCFEB9A130}" destId="{CD131769-FBF9-47DC-BCAC-8CA2A8E83A74}" srcOrd="0" destOrd="0" presId="urn:microsoft.com/office/officeart/2005/8/layout/venn1"/>
    <dgm:cxn modelId="{8FAA6BA7-2A81-4348-9CF9-CE07C2887640}" srcId="{7E919DEC-73B4-40E4-A116-CFBCFEB9A130}" destId="{77F2DAAB-B89D-4714-A61F-78099D5DCA9A}" srcOrd="2" destOrd="0" parTransId="{67F4325E-E0E4-4587-B85E-DC9EC8BA82E5}" sibTransId="{C152189C-0BA3-45E4-ADA6-8C9037C934D6}"/>
    <dgm:cxn modelId="{780381B0-C082-44A6-A713-829C9CCD7480}" type="presOf" srcId="{77F2DAAB-B89D-4714-A61F-78099D5DCA9A}" destId="{8DF2F295-804F-4229-AB01-A6AE0BEB919D}" srcOrd="0" destOrd="0" presId="urn:microsoft.com/office/officeart/2005/8/layout/venn1"/>
    <dgm:cxn modelId="{E1CF13B2-4B0F-4DCC-B6AE-ED326B34291B}" type="presOf" srcId="{4720EEDA-16CA-4EFB-B9EE-BBB3ED16C47C}" destId="{6E1C35D5-EEE0-40D5-A3F7-82B52235000E}" srcOrd="0" destOrd="0" presId="urn:microsoft.com/office/officeart/2005/8/layout/venn1"/>
    <dgm:cxn modelId="{EA65B3B8-16B8-47C6-B29C-D6DB3FAE824B}" srcId="{7E919DEC-73B4-40E4-A116-CFBCFEB9A130}" destId="{CA690E43-5B7D-4D2C-B0F7-738600F256E6}" srcOrd="0" destOrd="0" parTransId="{01851634-29A6-49A5-9A29-23D80D95CA78}" sibTransId="{4A8F6E8B-2F1A-4A3C-A19D-C9481EB165F4}"/>
    <dgm:cxn modelId="{52A77BD2-DFBF-40F2-B548-26325550838D}" type="presOf" srcId="{CA690E43-5B7D-4D2C-B0F7-738600F256E6}" destId="{19AD3C64-9914-488C-ABF5-0F09B07127DF}" srcOrd="1" destOrd="0" presId="urn:microsoft.com/office/officeart/2005/8/layout/venn1"/>
    <dgm:cxn modelId="{AA60C3F1-D8E2-403D-A3AC-142C4405A274}" type="presOf" srcId="{4720EEDA-16CA-4EFB-B9EE-BBB3ED16C47C}" destId="{74C539E7-16B2-4F35-9412-A012440A87D8}" srcOrd="1" destOrd="0" presId="urn:microsoft.com/office/officeart/2005/8/layout/venn1"/>
    <dgm:cxn modelId="{EE649CB9-9806-4AD4-904D-6995D9F8E83F}" type="presParOf" srcId="{CD131769-FBF9-47DC-BCAC-8CA2A8E83A74}" destId="{43100F54-7AF9-4EE6-8030-1DE79C3D75B6}" srcOrd="0" destOrd="0" presId="urn:microsoft.com/office/officeart/2005/8/layout/venn1"/>
    <dgm:cxn modelId="{6CB0E8BC-C073-40E1-8040-F738B2EB2227}" type="presParOf" srcId="{CD131769-FBF9-47DC-BCAC-8CA2A8E83A74}" destId="{19AD3C64-9914-488C-ABF5-0F09B07127DF}" srcOrd="1" destOrd="0" presId="urn:microsoft.com/office/officeart/2005/8/layout/venn1"/>
    <dgm:cxn modelId="{FAE95E2B-8756-480C-862B-433040A27D97}" type="presParOf" srcId="{CD131769-FBF9-47DC-BCAC-8CA2A8E83A74}" destId="{6E1C35D5-EEE0-40D5-A3F7-82B52235000E}" srcOrd="2" destOrd="0" presId="urn:microsoft.com/office/officeart/2005/8/layout/venn1"/>
    <dgm:cxn modelId="{78D6B3AD-099E-416D-9EE9-FCAA13C7C00E}" type="presParOf" srcId="{CD131769-FBF9-47DC-BCAC-8CA2A8E83A74}" destId="{74C539E7-16B2-4F35-9412-A012440A87D8}" srcOrd="3" destOrd="0" presId="urn:microsoft.com/office/officeart/2005/8/layout/venn1"/>
    <dgm:cxn modelId="{8C92672B-8B99-4A73-BAD9-E502777F6965}" type="presParOf" srcId="{CD131769-FBF9-47DC-BCAC-8CA2A8E83A74}" destId="{8DF2F295-804F-4229-AB01-A6AE0BEB919D}" srcOrd="4" destOrd="0" presId="urn:microsoft.com/office/officeart/2005/8/layout/venn1"/>
    <dgm:cxn modelId="{514DD39A-6810-4379-A004-70B0585AB74E}" type="presParOf" srcId="{CD131769-FBF9-47DC-BCAC-8CA2A8E83A74}" destId="{8CD99DBD-5296-435F-8BB3-54E69EBF9D7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00F54-7AF9-4EE6-8030-1DE79C3D75B6}">
      <dsp:nvSpPr>
        <dsp:cNvPr id="0" name=""/>
        <dsp:cNvSpPr/>
      </dsp:nvSpPr>
      <dsp:spPr>
        <a:xfrm>
          <a:off x="952329" y="2151"/>
          <a:ext cx="1589641" cy="1589641"/>
        </a:xfrm>
        <a:prstGeom prst="ellipse">
          <a:avLst/>
        </a:prstGeom>
        <a:solidFill>
          <a:srgbClr val="174194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Domain</a:t>
          </a:r>
        </a:p>
      </dsp:txBody>
      <dsp:txXfrm>
        <a:off x="1164281" y="280338"/>
        <a:ext cx="1165737" cy="715338"/>
      </dsp:txXfrm>
    </dsp:sp>
    <dsp:sp modelId="{6E1C35D5-EEE0-40D5-A3F7-82B52235000E}">
      <dsp:nvSpPr>
        <dsp:cNvPr id="0" name=""/>
        <dsp:cNvSpPr/>
      </dsp:nvSpPr>
      <dsp:spPr>
        <a:xfrm>
          <a:off x="1525925" y="1026643"/>
          <a:ext cx="1589641" cy="1589641"/>
        </a:xfrm>
        <a:prstGeom prst="ellipse">
          <a:avLst/>
        </a:prstGeom>
        <a:solidFill>
          <a:srgbClr val="6BB745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IT</a:t>
          </a:r>
        </a:p>
      </dsp:txBody>
      <dsp:txXfrm>
        <a:off x="2012090" y="1437301"/>
        <a:ext cx="953785" cy="874302"/>
      </dsp:txXfrm>
    </dsp:sp>
    <dsp:sp modelId="{8DF2F295-804F-4229-AB01-A6AE0BEB919D}">
      <dsp:nvSpPr>
        <dsp:cNvPr id="0" name=""/>
        <dsp:cNvSpPr/>
      </dsp:nvSpPr>
      <dsp:spPr>
        <a:xfrm>
          <a:off x="378733" y="1026643"/>
          <a:ext cx="1589641" cy="1589641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 err="1"/>
            <a:t>Matema-tika</a:t>
          </a:r>
          <a:endParaRPr lang="hu-HU" sz="2000" kern="1200" dirty="0"/>
        </a:p>
      </dsp:txBody>
      <dsp:txXfrm>
        <a:off x="528425" y="1437301"/>
        <a:ext cx="953785" cy="874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B1550C7D-D079-4D10-97A0-918F22F377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B3F4185-E3C4-44A7-9309-C97D1C8CBF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CFA94-4B28-41BF-8DE1-7EAEEFF71797}" type="datetimeFigureOut">
              <a:rPr lang="hu-HU" smtClean="0"/>
              <a:t>2020. 06. 30.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FB68F03-B57C-4FD4-9AFA-AB94043676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B2E5253-9798-4700-B391-1BC7B7AAEF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9207B-AD10-4B00-A5A1-D6690C7D59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6639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EA756-BD24-1B47-9390-448DC521E8F4}" type="datetimeFigureOut">
              <a:rPr lang="en-US" smtClean="0"/>
              <a:t>6/30/20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2CEE8-0B49-3F42-AE17-BFB0B230F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61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19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Emlékeztetőül</a:t>
            </a:r>
            <a:r>
              <a:rPr lang="hu-HU" dirty="0"/>
              <a:t> – adatelemzés folyamata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9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90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</a:t>
            </a:r>
            <a:r>
              <a:rPr lang="hu-HU" dirty="0" err="1"/>
              <a:t>Azure</a:t>
            </a:r>
            <a:r>
              <a:rPr lang="hu-HU" dirty="0"/>
              <a:t> a Microsoft </a:t>
            </a:r>
            <a:r>
              <a:rPr lang="hu-HU" dirty="0" err="1"/>
              <a:t>Cloud</a:t>
            </a:r>
            <a:r>
              <a:rPr lang="hu-HU" dirty="0"/>
              <a:t> szolgáltatása.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77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Érdemes megbeszélni a hallgatósággal a </a:t>
            </a:r>
            <a:r>
              <a:rPr lang="hu-HU" dirty="0" err="1"/>
              <a:t>cloud</a:t>
            </a:r>
            <a:r>
              <a:rPr lang="hu-HU" dirty="0"/>
              <a:t> szolgáltatások előnyeit, hátrányait. Mikor érdemes </a:t>
            </a:r>
            <a:r>
              <a:rPr lang="hu-HU" dirty="0" err="1"/>
              <a:t>cloud</a:t>
            </a:r>
            <a:r>
              <a:rPr lang="hu-HU" dirty="0"/>
              <a:t> szolgáltatást igénybe venni és mikor </a:t>
            </a:r>
            <a:r>
              <a:rPr lang="hu-HU" dirty="0" err="1"/>
              <a:t>on-premis-et</a:t>
            </a:r>
            <a:r>
              <a:rPr lang="hu-HU" dirty="0"/>
              <a:t>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22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Támogatott fejlesztői nyelvek: https://jupyter.readthedocs.io/en/latest/projects/kernels.html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02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6/30/20 8:41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32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841874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715251" y="2471458"/>
            <a:ext cx="4126624" cy="11726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700" b="1" baseline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PRESENTATION SLIDE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740191" y="3778112"/>
            <a:ext cx="3656120" cy="453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751328" y="4462225"/>
            <a:ext cx="3431022" cy="378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baseline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SPEAKER: ANOTHER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397" y="6356350"/>
            <a:ext cx="15090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C6CC35-9E77-E043-AA55-7F9B9B29F780}" type="datetime1">
              <a:rPr lang="en-GB" smtClean="0"/>
              <a:pPr/>
              <a:t>30/06/2020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CFAC09-9891-B14F-8C60-CFC3102B2D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98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1360943" y="6467128"/>
            <a:ext cx="3193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C2DE46A0-92A9-4CB6-B66D-C429D4C93DD8}" type="slidenum">
              <a:rPr lang="en-GB" sz="900" smtClean="0">
                <a:solidFill>
                  <a:srgbClr val="FFFFFF"/>
                </a:solidFill>
                <a:latin typeface="Titillium" pitchFamily="50" charset="0"/>
              </a:rPr>
              <a:pPr algn="ctr"/>
              <a:t>‹#›</a:t>
            </a:fld>
            <a:endParaRPr lang="en-GB" sz="900" dirty="0">
              <a:solidFill>
                <a:srgbClr val="FFFFFF"/>
              </a:solidFill>
              <a:latin typeface="Titillium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3" y="541719"/>
            <a:ext cx="7872908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23393" y="1196976"/>
            <a:ext cx="7872908" cy="4176713"/>
          </a:xfrm>
          <a:prstGeom prst="rect">
            <a:avLst/>
          </a:prstGeom>
        </p:spPr>
        <p:txBody>
          <a:bodyPr/>
          <a:lstStyle>
            <a:lvl1pPr marL="0" indent="-180000">
              <a:lnSpc>
                <a:spcPct val="1130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6480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2pPr>
            <a:lvl3pPr indent="-180000">
              <a:lnSpc>
                <a:spcPct val="113000"/>
              </a:lnSpc>
              <a:buClr>
                <a:schemeClr val="tx2"/>
              </a:buClr>
              <a:defRPr sz="2000" baseline="0"/>
            </a:lvl3pPr>
            <a:lvl4pPr marL="16002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4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sz="2000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7522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30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998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6354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Ür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hu-HU" baseline="0"/>
              <a:t>Kép beszúrásához kattintson az ikonra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9" y="6465383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5"/>
            <a:ext cx="8804365" cy="1311128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1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085927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392" y="20190"/>
            <a:ext cx="10972800" cy="590931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noProof="0" dirty="0"/>
              <a:t>Insert page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916" y="1690688"/>
            <a:ext cx="11542195" cy="1870769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7644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797803" y="192881"/>
            <a:ext cx="10602518" cy="946528"/>
          </a:xfrm>
          <a:prstGeom prst="rect">
            <a:avLst/>
          </a:prstGeom>
          <a:solidFill>
            <a:srgbClr val="00A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791679" y="192880"/>
            <a:ext cx="9577084" cy="946529"/>
          </a:xfrm>
        </p:spPr>
        <p:txBody>
          <a:bodyPr/>
          <a:lstStyle>
            <a:lvl1pPr algn="l">
              <a:defRPr>
                <a:solidFill>
                  <a:srgbClr val="FFFEFF"/>
                </a:solidFill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11569" y="1315622"/>
            <a:ext cx="10588752" cy="4736186"/>
          </a:xfrm>
        </p:spPr>
        <p:txBody>
          <a:bodyPr anchor="t"/>
          <a:lstStyle>
            <a:lvl1pPr>
              <a:spcBef>
                <a:spcPts val="0"/>
              </a:spcBef>
              <a:defRPr sz="2200"/>
            </a:lvl1pPr>
            <a:lvl2pPr>
              <a:defRPr sz="2000"/>
            </a:lvl2pPr>
            <a:lvl3pPr>
              <a:defRPr sz="1600"/>
            </a:lvl3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9" name="Picture 13">
            <a:extLst>
              <a:ext uri="{FF2B5EF4-FFF2-40B4-BE49-F238E27FC236}">
                <a16:creationId xmlns:a16="http://schemas.microsoft.com/office/drawing/2014/main" id="{2C8E9A62-D1E9-4A62-88B6-97CE11E1EB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569010" y="316688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3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437322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82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00144" y="1699589"/>
            <a:ext cx="3674476" cy="3200399"/>
            <a:chOff x="697883" y="1816768"/>
            <a:chExt cx="3674476" cy="3200399"/>
          </a:xfrm>
          <a:solidFill>
            <a:srgbClr val="00A4EF"/>
          </a:solidFill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98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186483"/>
            <a:ext cx="5666145" cy="4126869"/>
            <a:chOff x="3259545" y="1186483"/>
            <a:chExt cx="5666145" cy="4126869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6/30/20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12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5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47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5466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964" y="6356350"/>
            <a:ext cx="1528319" cy="365125"/>
          </a:xfrm>
        </p:spPr>
        <p:txBody>
          <a:bodyPr/>
          <a:lstStyle/>
          <a:p>
            <a:fld id="{B8E49ED0-4378-184F-BAC9-EC5E0D3E65AD}" type="datetime1">
              <a:rPr lang="en-GB" smtClean="0"/>
              <a:t>30/06/2020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199474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68447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6804"/>
            <a:ext cx="10515600" cy="838030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3316"/>
            <a:ext cx="10515600" cy="49858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13">
            <a:extLst>
              <a:ext uri="{FF2B5EF4-FFF2-40B4-BE49-F238E27FC236}">
                <a16:creationId xmlns:a16="http://schemas.microsoft.com/office/drawing/2014/main" id="{83B829A4-4E44-47BB-849D-02B28621F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147575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645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29939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460402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7218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3933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39450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40926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96003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8365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0027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181601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30/06/2020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675096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6779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30/06/2020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981814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2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9">
            <a:extLst>
              <a:ext uri="{FF2B5EF4-FFF2-40B4-BE49-F238E27FC236}">
                <a16:creationId xmlns:a16="http://schemas.microsoft.com/office/drawing/2014/main" id="{37332630-382A-456F-B848-0C995D514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96374" y="0"/>
            <a:ext cx="13988374" cy="810143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30/06/2020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65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82B8DC-099D-4B7F-8078-5DB766A530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3200" y="2705100"/>
            <a:ext cx="5638800" cy="41529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30/06/2020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B64EBD-FA9E-4DFE-A04F-0632404FA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742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350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1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23393" y="541719"/>
            <a:ext cx="8359672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394" y="1196979"/>
            <a:ext cx="8328541" cy="4176713"/>
          </a:xfrm>
          <a:prstGeom prst="rect">
            <a:avLst/>
          </a:prstGeom>
        </p:spPr>
        <p:txBody>
          <a:bodyPr/>
          <a:lstStyle>
            <a:lvl1pPr marL="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  <a:lvl2pPr marL="647984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latin typeface="Titillium" charset="0"/>
                <a:ea typeface="Titillium" charset="0"/>
                <a:cs typeface="Titillium" charset="0"/>
              </a:defRPr>
            </a:lvl2pPr>
            <a:lvl3pPr indent="-179996">
              <a:lnSpc>
                <a:spcPct val="113000"/>
              </a:lnSpc>
              <a:buClr>
                <a:schemeClr val="tx2"/>
              </a:buClr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3pPr>
            <a:lvl4pPr marL="160016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>
                <a:latin typeface="Titillium" charset="0"/>
                <a:ea typeface="Titillium" charset="0"/>
                <a:cs typeface="Titillium" charset="0"/>
              </a:defRPr>
            </a:lvl4pPr>
            <a:lvl5pPr marL="1828754" indent="0">
              <a:buNone/>
              <a:defRPr/>
            </a:lvl5pPr>
            <a:lvl6pPr marL="2285943" indent="0">
              <a:buNone/>
              <a:defRPr/>
            </a:lvl6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52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E39A-1595-2A46-A5F2-0C90A4649103}" type="datetime1">
              <a:rPr lang="en-GB" smtClean="0"/>
              <a:t>30/06/2020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7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60" r:id="rId5"/>
    <p:sldLayoutId id="2147483661" r:id="rId6"/>
    <p:sldLayoutId id="2147483658" r:id="rId7"/>
    <p:sldLayoutId id="2147483671" r:id="rId8"/>
    <p:sldLayoutId id="2147483672" r:id="rId9"/>
    <p:sldLayoutId id="2147483673" r:id="rId10"/>
    <p:sldLayoutId id="2147483677" r:id="rId11"/>
    <p:sldLayoutId id="2147483678" r:id="rId12"/>
    <p:sldLayoutId id="2147483681" r:id="rId13"/>
    <p:sldLayoutId id="2147483695" r:id="rId14"/>
    <p:sldLayoutId id="2147483697" r:id="rId15"/>
    <p:sldLayoutId id="2147483696" r:id="rId16"/>
    <p:sldLayoutId id="2147483694" r:id="rId17"/>
    <p:sldLayoutId id="2147483700" r:id="rId18"/>
    <p:sldLayoutId id="2147483701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7485A-BE62-4EF1-9888-A2D86A0CFD64}" type="datetimeFigureOut">
              <a:rPr lang="en-GB" smtClean="0"/>
              <a:t>30/06/2020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0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notebooks.azure.com/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zure.microsoft.com/hu-hu/services/cognitive-services/" TargetMode="Externa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hu-hu/free/students/" TargetMode="External"/><Relationship Id="rId2" Type="http://schemas.openxmlformats.org/officeDocument/2006/relationships/hyperlink" Target="https://azureforeducation.microsoft.com/hu-hu/Institutions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azure.microsoft.com/en-us/training/" TargetMode="External"/><Relationship Id="rId4" Type="http://schemas.openxmlformats.org/officeDocument/2006/relationships/hyperlink" Target="https://notebooks.azure.com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hu-hu/free/students/#free-products-section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13063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4" y="4253573"/>
            <a:ext cx="3836432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hu-HU" sz="2800" dirty="0"/>
              <a:t>Big Data és Adatelemzés</a:t>
            </a:r>
            <a:endParaRPr lang="en-US" sz="26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9" y="3280603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523129" y="2490156"/>
            <a:ext cx="8804365" cy="1421928"/>
          </a:xfrm>
        </p:spPr>
        <p:txBody>
          <a:bodyPr/>
          <a:lstStyle/>
          <a:p>
            <a:r>
              <a:rPr lang="hu-HU" sz="4800" dirty="0"/>
              <a:t>Mesterséges Intelligencia</a:t>
            </a:r>
            <a:endParaRPr lang="en-US" sz="4800" dirty="0"/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E72153A-B9F5-4741-B1A4-56D7D12773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994" y="4677853"/>
            <a:ext cx="9461500" cy="480131"/>
          </a:xfrm>
        </p:spPr>
        <p:txBody>
          <a:bodyPr/>
          <a:lstStyle/>
          <a:p>
            <a:pPr marL="0" indent="0">
              <a:buNone/>
            </a:pPr>
            <a:r>
              <a:rPr lang="hu-HU" sz="2800" dirty="0" err="1"/>
              <a:t>Tarcsi</a:t>
            </a:r>
            <a:r>
              <a:rPr lang="hu-HU" sz="2800"/>
              <a:t> Ádám</a:t>
            </a: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7">
            <a:extLst>
              <a:ext uri="{FF2B5EF4-FFF2-40B4-BE49-F238E27FC236}">
                <a16:creationId xmlns:a16="http://schemas.microsoft.com/office/drawing/2014/main" id="{F5C3B855-E4A7-4CE2-9422-0C1DCA7C8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Felhőszolgáltatás modellek</a:t>
            </a:r>
          </a:p>
        </p:txBody>
      </p:sp>
      <p:pic>
        <p:nvPicPr>
          <p:cNvPr id="11" name="Kép 10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3B8C24D1-CFF7-4683-A080-B0786C653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49" b="7190"/>
          <a:stretch/>
        </p:blipFill>
        <p:spPr>
          <a:xfrm>
            <a:off x="0" y="1354708"/>
            <a:ext cx="12192000" cy="505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14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BFDB91-5BA0-49DA-9DF3-E99D4F3C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Azure</a:t>
            </a:r>
            <a:r>
              <a:rPr lang="hu-HU" dirty="0"/>
              <a:t> szolgáltatások</a:t>
            </a:r>
          </a:p>
        </p:txBody>
      </p:sp>
      <p:pic>
        <p:nvPicPr>
          <p:cNvPr id="5" name="Tartalom helye 4" descr="A képen szekrény, eredményjelző tábla, monitor, bútor látható&#10;&#10;A leírás nagyon megbízható">
            <a:extLst>
              <a:ext uri="{FF2B5EF4-FFF2-40B4-BE49-F238E27FC236}">
                <a16:creationId xmlns:a16="http://schemas.microsoft.com/office/drawing/2014/main" id="{3043AA81-9125-4DD1-B600-F5C81D6FD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132" y="1010390"/>
            <a:ext cx="10197735" cy="5743186"/>
          </a:xfrm>
        </p:spPr>
      </p:pic>
    </p:spTree>
    <p:extLst>
      <p:ext uri="{BB962C8B-B14F-4D97-AF65-F5344CB8AC3E}">
        <p14:creationId xmlns:p14="http://schemas.microsoft.com/office/powerpoint/2010/main" val="3139539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A079EA-261B-4A8F-8B3D-4DB270B3E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Jupyter</a:t>
            </a:r>
            <a:r>
              <a:rPr lang="hu-HU" dirty="0"/>
              <a:t> </a:t>
            </a:r>
            <a:r>
              <a:rPr lang="hu-HU" dirty="0" err="1"/>
              <a:t>Notebooks</a:t>
            </a:r>
            <a:endParaRPr lang="hu-HU" dirty="0"/>
          </a:p>
        </p:txBody>
      </p:sp>
      <p:pic>
        <p:nvPicPr>
          <p:cNvPr id="6" name="Tartalom helye 5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3E9C23FD-A691-4F06-9DC7-DB73A522F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6181" y="1316038"/>
            <a:ext cx="8418688" cy="4735512"/>
          </a:xfr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9FBD92F-CCD3-43E9-9D22-7E6B9B319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58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EE201A-23BF-4F56-A3DE-00E684B12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Jupyter</a:t>
            </a:r>
            <a:r>
              <a:rPr lang="hu-HU" dirty="0"/>
              <a:t> Notebook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C563409-8796-4C6D-82D2-3FDAD47D0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5676317" cy="4736186"/>
          </a:xfrm>
        </p:spPr>
        <p:txBody>
          <a:bodyPr/>
          <a:lstStyle/>
          <a:p>
            <a:r>
              <a:rPr lang="hu-HU" dirty="0"/>
              <a:t>Interaktív notebook típusú fejlesztői környezet</a:t>
            </a:r>
          </a:p>
          <a:p>
            <a:pPr lvl="1"/>
            <a:r>
              <a:rPr lang="hu-HU" dirty="0"/>
              <a:t>Szövegszerkesztő (dokumentáció)</a:t>
            </a:r>
          </a:p>
          <a:p>
            <a:pPr lvl="1"/>
            <a:r>
              <a:rPr lang="hu-HU" dirty="0"/>
              <a:t>Kernel adott programozási nyelv fejlesztéséhez – </a:t>
            </a:r>
            <a:r>
              <a:rPr lang="hu-HU" dirty="0" err="1"/>
              <a:t>inline</a:t>
            </a:r>
            <a:r>
              <a:rPr lang="hu-HU" dirty="0"/>
              <a:t> futtatással</a:t>
            </a:r>
          </a:p>
          <a:p>
            <a:pPr lvl="1"/>
            <a:r>
              <a:rPr lang="hu-HU" dirty="0"/>
              <a:t>HTML </a:t>
            </a:r>
            <a:r>
              <a:rPr lang="hu-HU" dirty="0" err="1"/>
              <a:t>renderelő</a:t>
            </a:r>
            <a:r>
              <a:rPr lang="hu-HU" dirty="0"/>
              <a:t> motor az eredmények megjelenítéséhez</a:t>
            </a:r>
          </a:p>
          <a:p>
            <a:r>
              <a:rPr lang="hu-HU" dirty="0"/>
              <a:t>Python, R és számos egyéb nyelvet támogat</a:t>
            </a:r>
          </a:p>
          <a:p>
            <a:r>
              <a:rPr lang="hu-HU" dirty="0"/>
              <a:t>Data Science platform</a:t>
            </a:r>
          </a:p>
          <a:p>
            <a:r>
              <a:rPr lang="hu-HU" dirty="0"/>
              <a:t>Nyílt forráskódú</a:t>
            </a:r>
          </a:p>
          <a:p>
            <a:r>
              <a:rPr lang="hu-HU" dirty="0"/>
              <a:t>Böngészőben fut, de lehet felhős, vagy </a:t>
            </a:r>
            <a:r>
              <a:rPr lang="hu-HU" dirty="0" err="1"/>
              <a:t>on-premise</a:t>
            </a:r>
            <a:r>
              <a:rPr lang="hu-HU" dirty="0"/>
              <a:t> is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8DE686E-CB1D-4A7D-BA31-CE0BBCC80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67C6A23-546F-4C45-8717-81E520426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964" y="1315622"/>
            <a:ext cx="46244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70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605857-52BB-41A8-A45A-92449C493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Notebooks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D7AD91A-D045-4FC7-8089-A17BC03BE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/>
              </a:rPr>
              <a:t>https://notebooks.azure.com/</a:t>
            </a:r>
            <a:r>
              <a:rPr lang="hu-HU" dirty="0"/>
              <a:t> </a:t>
            </a:r>
          </a:p>
          <a:p>
            <a:r>
              <a:rPr lang="hu-HU" dirty="0" err="1"/>
              <a:t>Jupyter</a:t>
            </a:r>
            <a:r>
              <a:rPr lang="hu-HU" dirty="0"/>
              <a:t> Notebook integrálva az </a:t>
            </a:r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Cloud</a:t>
            </a:r>
            <a:r>
              <a:rPr lang="hu-HU" dirty="0"/>
              <a:t> szolgáltatás tárába.</a:t>
            </a:r>
          </a:p>
          <a:p>
            <a:r>
              <a:rPr lang="hu-HU" dirty="0"/>
              <a:t>Python, R és F# nyelveket támogat.</a:t>
            </a:r>
          </a:p>
          <a:p>
            <a:r>
              <a:rPr lang="hu-HU" dirty="0"/>
              <a:t>Ingyenes.</a:t>
            </a:r>
          </a:p>
          <a:p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Cloud</a:t>
            </a:r>
            <a:r>
              <a:rPr lang="hu-HU" dirty="0"/>
              <a:t> tárhely egyszerűen elérhető.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9984601-58B1-4C15-9EC0-593A37784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F5D9737-C0D5-4B21-A289-DD0B2F625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46" y="2984219"/>
            <a:ext cx="6728684" cy="355469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A29880D-84D7-46FB-A92E-4A35F63CD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224" y="2139249"/>
            <a:ext cx="5873320" cy="30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24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999127-99F3-4F4C-90C7-E6BA632A9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Azure</a:t>
            </a:r>
            <a:r>
              <a:rPr lang="hu-HU" dirty="0"/>
              <a:t> AI és gépi tanulási szolgáltatásai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E2AD6A-495A-43D8-80E4-E0FBC861B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 err="1"/>
              <a:t>Azure</a:t>
            </a:r>
            <a:r>
              <a:rPr lang="hu-HU" sz="2400" dirty="0"/>
              <a:t> </a:t>
            </a:r>
            <a:r>
              <a:rPr lang="hu-HU" sz="2400" dirty="0" err="1"/>
              <a:t>Machine</a:t>
            </a:r>
            <a:r>
              <a:rPr lang="hu-HU" sz="2400" dirty="0"/>
              <a:t> </a:t>
            </a:r>
            <a:r>
              <a:rPr lang="hu-HU" sz="2400" dirty="0" err="1"/>
              <a:t>Learning</a:t>
            </a:r>
            <a:r>
              <a:rPr lang="hu-HU" sz="2400" dirty="0"/>
              <a:t> </a:t>
            </a:r>
            <a:r>
              <a:rPr lang="hu-HU" sz="2400" dirty="0" err="1"/>
              <a:t>Services</a:t>
            </a:r>
            <a:r>
              <a:rPr lang="hu-HU" sz="2400" dirty="0"/>
              <a:t>: felhőalapú környezet gépi tanulási modellek fejlesztésére, betanítására, üzembe helyezésére, kezelésére és nyomon követésére. </a:t>
            </a:r>
          </a:p>
          <a:p>
            <a:pPr marL="0" indent="0">
              <a:buNone/>
            </a:pPr>
            <a:endParaRPr lang="hu-HU" sz="2400" dirty="0"/>
          </a:p>
          <a:p>
            <a:r>
              <a:rPr lang="hu-HU" sz="2400" dirty="0" err="1"/>
              <a:t>Azure</a:t>
            </a:r>
            <a:r>
              <a:rPr lang="hu-HU" sz="2400" dirty="0"/>
              <a:t> </a:t>
            </a:r>
            <a:r>
              <a:rPr lang="hu-HU" sz="2400" dirty="0" err="1"/>
              <a:t>Machine</a:t>
            </a:r>
            <a:r>
              <a:rPr lang="hu-HU" sz="2400" dirty="0"/>
              <a:t> </a:t>
            </a:r>
            <a:r>
              <a:rPr lang="hu-HU" sz="2400" dirty="0" err="1"/>
              <a:t>Learning</a:t>
            </a:r>
            <a:r>
              <a:rPr lang="hu-HU" sz="2400" dirty="0"/>
              <a:t> </a:t>
            </a:r>
            <a:r>
              <a:rPr lang="hu-HU" sz="2400" dirty="0" err="1"/>
              <a:t>Studio</a:t>
            </a:r>
            <a:r>
              <a:rPr lang="hu-HU" sz="2400" dirty="0"/>
              <a:t>: Könnyen kezelhető és vezérelhető vizuális munkaterület gépi tanulási modellek készítéséhez, teszteléséhez és üzembe helyezéséhez. </a:t>
            </a:r>
          </a:p>
          <a:p>
            <a:endParaRPr lang="hu-HU" sz="2400" dirty="0"/>
          </a:p>
          <a:p>
            <a:r>
              <a:rPr lang="hu-HU" sz="2400" dirty="0" err="1"/>
              <a:t>Azure</a:t>
            </a:r>
            <a:r>
              <a:rPr lang="hu-HU" sz="2400" dirty="0"/>
              <a:t> </a:t>
            </a:r>
            <a:r>
              <a:rPr lang="hu-HU" sz="2400" dirty="0" err="1"/>
              <a:t>Cognitve</a:t>
            </a:r>
            <a:r>
              <a:rPr lang="hu-HU" sz="2400" dirty="0"/>
              <a:t> </a:t>
            </a:r>
            <a:r>
              <a:rPr lang="hu-HU" sz="2400" dirty="0" err="1"/>
              <a:t>Services</a:t>
            </a:r>
            <a:r>
              <a:rPr lang="hu-HU" sz="2400" dirty="0"/>
              <a:t>: A Microsoft Nyílt forráskódú mélytanulási (Deep </a:t>
            </a:r>
            <a:r>
              <a:rPr lang="hu-HU" sz="2400" dirty="0" err="1"/>
              <a:t>Learning</a:t>
            </a:r>
            <a:r>
              <a:rPr lang="hu-HU" sz="2400" dirty="0"/>
              <a:t>) szolgáltatásaira épülő, előre elkészített API-k, SDK-k képfeldolgozás, gépi látás, beszédfelismerés, (szemantikus) keresés, természetes nyelvek feldolgozása, valamint anomáliadetektálás területekre fókuszálva.</a:t>
            </a:r>
          </a:p>
        </p:txBody>
      </p:sp>
    </p:spTree>
    <p:extLst>
      <p:ext uri="{BB962C8B-B14F-4D97-AF65-F5344CB8AC3E}">
        <p14:creationId xmlns:p14="http://schemas.microsoft.com/office/powerpoint/2010/main" val="3332447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502A5B-8111-45ED-A2EA-7C2C94DF4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Cognitive</a:t>
            </a:r>
            <a:r>
              <a:rPr lang="hu-HU" dirty="0"/>
              <a:t> </a:t>
            </a:r>
            <a:r>
              <a:rPr lang="hu-HU" dirty="0" err="1"/>
              <a:t>Services</a:t>
            </a:r>
            <a:r>
              <a:rPr lang="hu-HU" dirty="0"/>
              <a:t> API-k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783F5B8-ED1E-4A43-8B62-1AAA64B8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655F0053-4FAA-4360-9A2D-DA7371EA8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282551"/>
            <a:ext cx="10588752" cy="5438924"/>
          </a:xfrm>
        </p:spPr>
        <p:txBody>
          <a:bodyPr>
            <a:normAutofit fontScale="92500" lnSpcReduction="10000"/>
          </a:bodyPr>
          <a:lstStyle/>
          <a:p>
            <a:endParaRPr lang="hu-HU" dirty="0"/>
          </a:p>
          <a:p>
            <a:r>
              <a:rPr lang="hu-HU" b="1" dirty="0"/>
              <a:t>Vision API</a:t>
            </a:r>
          </a:p>
          <a:p>
            <a:pPr lvl="1"/>
            <a:r>
              <a:rPr lang="hu-HU" dirty="0"/>
              <a:t>Computer Vision: kép klasszifikáció, OCR, stb.</a:t>
            </a:r>
          </a:p>
          <a:p>
            <a:pPr lvl="1"/>
            <a:r>
              <a:rPr lang="hu-HU" dirty="0" err="1"/>
              <a:t>Content</a:t>
            </a:r>
            <a:r>
              <a:rPr lang="hu-HU" dirty="0"/>
              <a:t> </a:t>
            </a:r>
            <a:r>
              <a:rPr lang="hu-HU" dirty="0" err="1"/>
              <a:t>Moderator</a:t>
            </a:r>
            <a:r>
              <a:rPr lang="hu-HU" dirty="0"/>
              <a:t>: Sértő, nemkívánatos, kockázatos tartalmak figyelése</a:t>
            </a:r>
          </a:p>
          <a:p>
            <a:pPr lvl="1"/>
            <a:r>
              <a:rPr lang="hu-HU" dirty="0" err="1"/>
              <a:t>Custom</a:t>
            </a:r>
            <a:r>
              <a:rPr lang="hu-HU" dirty="0"/>
              <a:t> Vision Service: </a:t>
            </a:r>
            <a:r>
              <a:rPr lang="hu-HU" dirty="0" err="1"/>
              <a:t>Testreszabható</a:t>
            </a:r>
            <a:r>
              <a:rPr lang="hu-HU" dirty="0"/>
              <a:t> kép klasszifikáció</a:t>
            </a:r>
          </a:p>
          <a:p>
            <a:pPr lvl="1"/>
            <a:r>
              <a:rPr lang="hu-HU" dirty="0" err="1"/>
              <a:t>Face</a:t>
            </a:r>
            <a:r>
              <a:rPr lang="hu-HU" dirty="0"/>
              <a:t> API: arc és érzelem felismerés</a:t>
            </a:r>
          </a:p>
          <a:p>
            <a:pPr lvl="1"/>
            <a:r>
              <a:rPr lang="hu-HU" dirty="0"/>
              <a:t>Video </a:t>
            </a:r>
            <a:r>
              <a:rPr lang="hu-HU" dirty="0" err="1"/>
              <a:t>Indexer</a:t>
            </a:r>
            <a:r>
              <a:rPr lang="hu-HU" dirty="0"/>
              <a:t>: objektum, helyszín, témakör, tevékenység felismerése, metaadatok, képek, hangok elemzése.</a:t>
            </a:r>
          </a:p>
          <a:p>
            <a:endParaRPr lang="hu-HU" dirty="0"/>
          </a:p>
          <a:p>
            <a:r>
              <a:rPr lang="en-US" b="1" dirty="0"/>
              <a:t>Speech API</a:t>
            </a:r>
          </a:p>
          <a:p>
            <a:pPr lvl="1"/>
            <a:r>
              <a:rPr lang="en-US" dirty="0"/>
              <a:t>Speech Service API</a:t>
            </a:r>
            <a:r>
              <a:rPr lang="hu-HU" dirty="0"/>
              <a:t>: beszédfeldolgozó funkciókat ad hozzá alkalmazásokhoz</a:t>
            </a:r>
            <a:endParaRPr lang="en-US" dirty="0"/>
          </a:p>
          <a:p>
            <a:pPr lvl="1"/>
            <a:r>
              <a:rPr lang="en-US" dirty="0"/>
              <a:t>Speaker Recognition</a:t>
            </a:r>
            <a:r>
              <a:rPr lang="hu-HU" dirty="0"/>
              <a:t>: beszélő felismerése, azonosítás</a:t>
            </a:r>
          </a:p>
          <a:p>
            <a:pPr lvl="1"/>
            <a:r>
              <a:rPr lang="hu-HU" dirty="0" err="1"/>
              <a:t>Speach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Text: nyelvfelismerés, beszéd szöveggé alakítása</a:t>
            </a:r>
          </a:p>
          <a:p>
            <a:pPr marL="457200" lvl="1" indent="0">
              <a:buNone/>
            </a:pPr>
            <a:endParaRPr lang="hu-HU" dirty="0"/>
          </a:p>
          <a:p>
            <a:r>
              <a:rPr lang="hu-HU" b="1" dirty="0" err="1"/>
              <a:t>Knowledge</a:t>
            </a:r>
            <a:r>
              <a:rPr lang="hu-HU" b="1" dirty="0"/>
              <a:t> API</a:t>
            </a:r>
          </a:p>
          <a:p>
            <a:pPr lvl="1"/>
            <a:r>
              <a:rPr lang="hu-HU" dirty="0" err="1"/>
              <a:t>QnA</a:t>
            </a:r>
            <a:r>
              <a:rPr lang="hu-HU" dirty="0"/>
              <a:t> </a:t>
            </a:r>
            <a:r>
              <a:rPr lang="hu-HU" dirty="0" err="1"/>
              <a:t>maker</a:t>
            </a:r>
            <a:r>
              <a:rPr lang="hu-HU" dirty="0"/>
              <a:t>: Tudásbázis építése, szemantikai értelmező, szöveg kibányászása </a:t>
            </a:r>
            <a:r>
              <a:rPr lang="hu-HU" dirty="0" err="1"/>
              <a:t>strukturálaltan</a:t>
            </a:r>
            <a:r>
              <a:rPr lang="hu-HU" dirty="0"/>
              <a:t> szövegből</a:t>
            </a:r>
          </a:p>
          <a:p>
            <a:pPr lvl="1"/>
            <a:endParaRPr lang="hu-HU" dirty="0"/>
          </a:p>
          <a:p>
            <a:r>
              <a:rPr lang="hu-HU" b="1" dirty="0"/>
              <a:t>Rendellenességek észlelése</a:t>
            </a:r>
            <a:r>
              <a:rPr lang="hu-HU" dirty="0"/>
              <a:t>: </a:t>
            </a:r>
            <a:r>
              <a:rPr lang="hu-HU" dirty="0" err="1"/>
              <a:t>Anomaly</a:t>
            </a:r>
            <a:r>
              <a:rPr lang="hu-HU" dirty="0"/>
              <a:t> </a:t>
            </a:r>
            <a:r>
              <a:rPr lang="hu-HU" dirty="0" err="1"/>
              <a:t>Detector</a:t>
            </a:r>
            <a:endParaRPr lang="hu-HU" dirty="0"/>
          </a:p>
          <a:p>
            <a:endParaRPr lang="hu-HU" dirty="0"/>
          </a:p>
        </p:txBody>
      </p:sp>
      <p:pic>
        <p:nvPicPr>
          <p:cNvPr id="8" name="Tartalom helye 5">
            <a:extLst>
              <a:ext uri="{FF2B5EF4-FFF2-40B4-BE49-F238E27FC236}">
                <a16:creationId xmlns:a16="http://schemas.microsoft.com/office/drawing/2014/main" id="{92483E9D-E98F-46FF-93C4-52A64764A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374" y="49738"/>
            <a:ext cx="2565626" cy="217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701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FA4A588-DB08-46C0-BECB-7321BD6C5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Cognitive</a:t>
            </a:r>
            <a:r>
              <a:rPr lang="hu-HU" dirty="0"/>
              <a:t> </a:t>
            </a:r>
            <a:r>
              <a:rPr lang="hu-HU" dirty="0" err="1"/>
              <a:t>Services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73AFFDA-757E-47AD-A08A-BB2823004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/>
              </a:rPr>
              <a:t>https://azure.microsoft.com/hu-hu/services/cognitive-services/</a:t>
            </a:r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8271D88-68F8-41A2-BF0A-9D207A2AB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C8BA7E2-60E9-49DB-8973-F2727A083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335" y="1912862"/>
            <a:ext cx="8403771" cy="431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69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502A5B-8111-45ED-A2EA-7C2C94DF4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Cognitive</a:t>
            </a:r>
            <a:r>
              <a:rPr lang="hu-HU" dirty="0"/>
              <a:t> </a:t>
            </a:r>
            <a:r>
              <a:rPr lang="hu-HU" dirty="0" err="1"/>
              <a:t>Services</a:t>
            </a:r>
            <a:r>
              <a:rPr lang="hu-HU" dirty="0"/>
              <a:t> API-k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783F5B8-ED1E-4A43-8B62-1AAA64B8E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655F0053-4FAA-4360-9A2D-DA7371EA8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282551"/>
            <a:ext cx="10588752" cy="5438924"/>
          </a:xfrm>
        </p:spPr>
        <p:txBody>
          <a:bodyPr>
            <a:normAutofit fontScale="92500" lnSpcReduction="10000"/>
          </a:bodyPr>
          <a:lstStyle/>
          <a:p>
            <a:endParaRPr lang="hu-HU" dirty="0"/>
          </a:p>
          <a:p>
            <a:r>
              <a:rPr lang="hu-HU" b="1" dirty="0"/>
              <a:t>Nyelvi API</a:t>
            </a:r>
          </a:p>
          <a:p>
            <a:pPr lvl="1"/>
            <a:r>
              <a:rPr lang="hu-HU" dirty="0"/>
              <a:t>Bing helyesírás-ellenőrzés</a:t>
            </a:r>
          </a:p>
          <a:p>
            <a:pPr lvl="1"/>
            <a:r>
              <a:rPr lang="hu-HU" dirty="0" err="1"/>
              <a:t>Language</a:t>
            </a:r>
            <a:r>
              <a:rPr lang="hu-HU" dirty="0"/>
              <a:t> </a:t>
            </a:r>
            <a:r>
              <a:rPr lang="hu-HU" dirty="0" err="1"/>
              <a:t>Understanding</a:t>
            </a:r>
            <a:r>
              <a:rPr lang="hu-HU" dirty="0"/>
              <a:t> (LUIS): kontextusfüggő nyelv, szöveg értelmező</a:t>
            </a:r>
          </a:p>
          <a:p>
            <a:pPr lvl="1"/>
            <a:r>
              <a:rPr lang="hu-HU" dirty="0"/>
              <a:t>Szövegelemzés: érzelem elemzés, kulcsszó keresés</a:t>
            </a:r>
          </a:p>
          <a:p>
            <a:pPr lvl="1"/>
            <a:r>
              <a:rPr lang="hu-HU" dirty="0" err="1"/>
              <a:t>Translator</a:t>
            </a:r>
            <a:r>
              <a:rPr lang="hu-HU" dirty="0"/>
              <a:t> Text: nyelv felismerés, szöveg fordítás</a:t>
            </a:r>
          </a:p>
          <a:p>
            <a:pPr lvl="1"/>
            <a:endParaRPr lang="hu-HU" dirty="0"/>
          </a:p>
          <a:p>
            <a:r>
              <a:rPr lang="hu-HU" b="1" dirty="0"/>
              <a:t>Keresés API</a:t>
            </a:r>
          </a:p>
          <a:p>
            <a:pPr lvl="1"/>
            <a:r>
              <a:rPr lang="en-US" dirty="0"/>
              <a:t>Bing News Search</a:t>
            </a:r>
            <a:r>
              <a:rPr lang="hu-HU" dirty="0"/>
              <a:t>: hírek, trendek keresése</a:t>
            </a:r>
            <a:endParaRPr lang="en-US" dirty="0"/>
          </a:p>
          <a:p>
            <a:pPr lvl="1"/>
            <a:r>
              <a:rPr lang="en-US" dirty="0"/>
              <a:t>Bing Video Search</a:t>
            </a:r>
            <a:r>
              <a:rPr lang="hu-HU" dirty="0"/>
              <a:t>: videó kereső, témakör és trend azonosítás</a:t>
            </a:r>
            <a:endParaRPr lang="en-US" dirty="0"/>
          </a:p>
          <a:p>
            <a:pPr lvl="1"/>
            <a:r>
              <a:rPr lang="en-US" dirty="0"/>
              <a:t>Bing Web Search</a:t>
            </a:r>
            <a:r>
              <a:rPr lang="hu-HU" dirty="0"/>
              <a:t>: web kereső API, helyfüggő kereső</a:t>
            </a:r>
            <a:endParaRPr lang="en-US" dirty="0"/>
          </a:p>
          <a:p>
            <a:pPr lvl="1"/>
            <a:r>
              <a:rPr lang="en-US" dirty="0"/>
              <a:t>Bing Autosuggest</a:t>
            </a:r>
            <a:r>
              <a:rPr lang="hu-HU" dirty="0"/>
              <a:t>: keresőszó kiegészítése, ajánlás</a:t>
            </a:r>
            <a:endParaRPr lang="en-US" dirty="0"/>
          </a:p>
          <a:p>
            <a:pPr lvl="1"/>
            <a:r>
              <a:rPr lang="en-US" dirty="0"/>
              <a:t>Bing Custom Search</a:t>
            </a:r>
            <a:r>
              <a:rPr lang="hu-HU" dirty="0"/>
              <a:t>: saját kereső készítése</a:t>
            </a:r>
            <a:endParaRPr lang="en-US" dirty="0"/>
          </a:p>
          <a:p>
            <a:pPr lvl="1"/>
            <a:r>
              <a:rPr lang="en-US" dirty="0"/>
              <a:t>Bing Entity Search</a:t>
            </a:r>
            <a:r>
              <a:rPr lang="hu-HU" dirty="0"/>
              <a:t>: entitás felismerés és klasszifikáció</a:t>
            </a:r>
            <a:endParaRPr lang="en-US" dirty="0"/>
          </a:p>
          <a:p>
            <a:pPr lvl="1"/>
            <a:r>
              <a:rPr lang="en-US" dirty="0"/>
              <a:t>Bing Image Search</a:t>
            </a:r>
            <a:r>
              <a:rPr lang="hu-HU" dirty="0"/>
              <a:t>: képkereső</a:t>
            </a:r>
            <a:endParaRPr lang="en-US" dirty="0"/>
          </a:p>
          <a:p>
            <a:pPr lvl="1"/>
            <a:r>
              <a:rPr lang="en-US" dirty="0"/>
              <a:t>Bing Visual Search</a:t>
            </a:r>
            <a:r>
              <a:rPr lang="hu-HU" dirty="0"/>
              <a:t>: hasonló képek, termékek keresése</a:t>
            </a:r>
            <a:endParaRPr lang="en-US" dirty="0"/>
          </a:p>
          <a:p>
            <a:pPr lvl="1"/>
            <a:r>
              <a:rPr lang="en-US" dirty="0"/>
              <a:t>Bing Local Business Search </a:t>
            </a:r>
            <a:endParaRPr lang="hu-HU" dirty="0"/>
          </a:p>
        </p:txBody>
      </p:sp>
      <p:pic>
        <p:nvPicPr>
          <p:cNvPr id="8" name="Tartalom helye 5">
            <a:extLst>
              <a:ext uri="{FF2B5EF4-FFF2-40B4-BE49-F238E27FC236}">
                <a16:creationId xmlns:a16="http://schemas.microsoft.com/office/drawing/2014/main" id="{92483E9D-E98F-46FF-93C4-52A64764A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6374" y="49738"/>
            <a:ext cx="2565626" cy="217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011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CD971722-38C0-4E1C-BAE1-362393A5A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Oktatásban elérhető szolgáltatások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687E15E9-E742-4FF9-81FA-FB508EBE9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70B8F94-7FDA-4FED-B77A-3329315F9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66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F3A1C8F1-C864-4188-94F4-4907CDCA2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Adatelemzés folyamata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0F0DF156-A095-4EE3-86FE-74B03150E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EFB240B-BB29-40DE-B7B6-158A77C5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050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Hallgatók számára elérhető szolgáltatások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hu-HU" sz="3600" dirty="0"/>
              <a:t>Az egyes esetekben</a:t>
            </a:r>
            <a:endParaRPr lang="sr-Latn-RS" sz="3600" dirty="0"/>
          </a:p>
          <a:p>
            <a:pPr lvl="1">
              <a:lnSpc>
                <a:spcPct val="170000"/>
              </a:lnSpc>
              <a:buFont typeface="Wingdings" pitchFamily="2" charset="2"/>
              <a:buChar char="ú"/>
            </a:pPr>
            <a:r>
              <a:rPr lang="hu-HU" dirty="0"/>
              <a:t>Játékok, alkalmazások, illetve új projekt indítása</a:t>
            </a:r>
            <a:r>
              <a:rPr lang="sr-Latn-RS" dirty="0"/>
              <a:t> &gt;</a:t>
            </a:r>
            <a:r>
              <a:rPr lang="en-US" dirty="0"/>
              <a:t> </a:t>
            </a:r>
            <a:r>
              <a:rPr lang="hu-HU" dirty="0" err="1">
                <a:hlinkClick r:id="rId2"/>
              </a:rPr>
              <a:t>Azure</a:t>
            </a:r>
            <a:r>
              <a:rPr lang="hu-HU" dirty="0">
                <a:hlinkClick r:id="rId2"/>
              </a:rPr>
              <a:t> </a:t>
            </a:r>
            <a:r>
              <a:rPr lang="hu-HU" dirty="0" err="1">
                <a:hlinkClick r:id="rId2"/>
              </a:rPr>
              <a:t>Dev</a:t>
            </a:r>
            <a:r>
              <a:rPr lang="hu-HU" dirty="0">
                <a:hlinkClick r:id="rId2"/>
              </a:rPr>
              <a:t> </a:t>
            </a:r>
            <a:r>
              <a:rPr lang="hu-HU" dirty="0" err="1">
                <a:hlinkClick r:id="rId2"/>
              </a:rPr>
              <a:t>Tools</a:t>
            </a:r>
            <a:endParaRPr lang="hu-HU" dirty="0"/>
          </a:p>
          <a:p>
            <a:pPr lvl="1">
              <a:lnSpc>
                <a:spcPct val="170000"/>
              </a:lnSpc>
              <a:buFont typeface="Wingdings" pitchFamily="2" charset="2"/>
              <a:buChar char="ú"/>
            </a:pPr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Students</a:t>
            </a:r>
            <a:r>
              <a:rPr lang="hu-HU" dirty="0"/>
              <a:t> aktiválása, 100$ értékű </a:t>
            </a:r>
            <a:r>
              <a:rPr lang="hu-HU" dirty="0" err="1"/>
              <a:t>Azure</a:t>
            </a:r>
            <a:r>
              <a:rPr lang="hu-HU" dirty="0"/>
              <a:t> kredit és ingyenes fejlesztőeszközök &gt; </a:t>
            </a:r>
            <a:r>
              <a:rPr lang="hu-HU" dirty="0" err="1">
                <a:hlinkClick r:id="rId3"/>
              </a:rPr>
              <a:t>Azure</a:t>
            </a:r>
            <a:r>
              <a:rPr lang="hu-HU" dirty="0">
                <a:hlinkClick r:id="rId3"/>
              </a:rPr>
              <a:t> </a:t>
            </a:r>
            <a:r>
              <a:rPr lang="hu-HU" dirty="0" err="1">
                <a:hlinkClick r:id="rId3"/>
              </a:rPr>
              <a:t>for</a:t>
            </a:r>
            <a:r>
              <a:rPr lang="hu-HU" dirty="0">
                <a:hlinkClick r:id="rId3"/>
              </a:rPr>
              <a:t> </a:t>
            </a:r>
            <a:r>
              <a:rPr lang="hu-HU" dirty="0" err="1">
                <a:hlinkClick r:id="rId3"/>
              </a:rPr>
              <a:t>Students</a:t>
            </a:r>
            <a:endParaRPr lang="en-US" dirty="0"/>
          </a:p>
          <a:p>
            <a:pPr lvl="1">
              <a:lnSpc>
                <a:spcPct val="170000"/>
              </a:lnSpc>
              <a:buFont typeface="Wingdings" pitchFamily="2" charset="2"/>
              <a:buChar char="ú"/>
            </a:pPr>
            <a:r>
              <a:rPr lang="hu-HU" dirty="0"/>
              <a:t>Windows vagy egyéb platformra alkalmazás fejlesztése</a:t>
            </a:r>
            <a:r>
              <a:rPr lang="sr-Latn-RS" dirty="0"/>
              <a:t> &gt;</a:t>
            </a:r>
            <a:r>
              <a:rPr lang="en-US" dirty="0"/>
              <a:t> Visual Studio </a:t>
            </a:r>
            <a:r>
              <a:rPr lang="hu-HU" dirty="0" err="1"/>
              <a:t>Code</a:t>
            </a:r>
            <a:endParaRPr lang="en-US" dirty="0"/>
          </a:p>
          <a:p>
            <a:pPr lvl="1">
              <a:lnSpc>
                <a:spcPct val="170000"/>
              </a:lnSpc>
              <a:buFont typeface="Wingdings" pitchFamily="2" charset="2"/>
              <a:buChar char="ú"/>
            </a:pPr>
            <a:r>
              <a:rPr lang="hu-HU" dirty="0"/>
              <a:t>Adatelemzés </a:t>
            </a:r>
            <a:r>
              <a:rPr lang="sr-Latn-RS" dirty="0"/>
              <a:t>&gt;</a:t>
            </a:r>
            <a:r>
              <a:rPr lang="en-US" dirty="0"/>
              <a:t> </a:t>
            </a:r>
            <a:r>
              <a:rPr lang="en-US" dirty="0">
                <a:hlinkClick r:id="rId4"/>
              </a:rPr>
              <a:t>Azure Notebooks</a:t>
            </a:r>
            <a:endParaRPr lang="en-US" dirty="0"/>
          </a:p>
          <a:p>
            <a:pPr lvl="1">
              <a:lnSpc>
                <a:spcPct val="170000"/>
              </a:lnSpc>
              <a:buFont typeface="Wingdings" pitchFamily="2" charset="2"/>
              <a:buChar char="ú"/>
            </a:pPr>
            <a:r>
              <a:rPr lang="hu-HU" dirty="0" err="1"/>
              <a:t>Azure</a:t>
            </a:r>
            <a:r>
              <a:rPr lang="hu-HU" dirty="0"/>
              <a:t> tréning </a:t>
            </a:r>
            <a:r>
              <a:rPr lang="sr-Latn-RS" dirty="0"/>
              <a:t>&gt;</a:t>
            </a:r>
            <a:r>
              <a:rPr lang="en-US" dirty="0"/>
              <a:t> </a:t>
            </a:r>
            <a:r>
              <a:rPr lang="en-US" dirty="0">
                <a:hlinkClick r:id="rId5"/>
              </a:rPr>
              <a:t>Free Azure </a:t>
            </a:r>
            <a:r>
              <a:rPr lang="en-US" dirty="0" err="1">
                <a:hlinkClick r:id="rId5"/>
              </a:rPr>
              <a:t>training</a:t>
            </a:r>
            <a:r>
              <a:rPr lang="en-US" dirty="0" err="1"/>
              <a:t>I</a:t>
            </a:r>
            <a:r>
              <a:rPr lang="en-US" dirty="0"/>
              <a:t> </a:t>
            </a:r>
            <a:endParaRPr lang="sr-Latn-RS" dirty="0"/>
          </a:p>
          <a:p>
            <a:pPr lvl="1">
              <a:lnSpc>
                <a:spcPct val="170000"/>
              </a:lnSpc>
              <a:buFont typeface="Wingdings" pitchFamily="2" charset="2"/>
              <a:buChar char="ú"/>
            </a:pP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Azure</a:t>
            </a:r>
            <a:r>
              <a:rPr lang="hu-HU" dirty="0"/>
              <a:t> eszközök az oktatásban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801687" y="1530556"/>
            <a:ext cx="10588625" cy="4705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801687" y="3789948"/>
            <a:ext cx="8918510" cy="4689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2B007C-4432-42A8-9349-F8E6396A2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Students</a:t>
            </a:r>
            <a:r>
              <a:rPr lang="hu-HU" dirty="0"/>
              <a:t> csomag elemei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A2BAF0D-E308-42C3-B169-14C8AB20A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04" y="1149162"/>
            <a:ext cx="10710192" cy="2710138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C0DFB0B-8C0C-4B29-9B06-54FC59A66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79" y="3859299"/>
            <a:ext cx="10639492" cy="26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56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2B007C-4432-42A8-9349-F8E6396A2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Students</a:t>
            </a:r>
            <a:r>
              <a:rPr lang="hu-HU" dirty="0"/>
              <a:t> csomag elemei 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DBF66F6-2720-405B-A2BF-4E57B86D2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78" y="1887256"/>
            <a:ext cx="10650353" cy="2311120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B4BDA5BE-72D1-43C4-8D64-7C6F1EC36D74}"/>
              </a:ext>
            </a:extLst>
          </p:cNvPr>
          <p:cNvSpPr/>
          <p:nvPr/>
        </p:nvSpPr>
        <p:spPr>
          <a:xfrm>
            <a:off x="791677" y="4455886"/>
            <a:ext cx="10481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/>
              <a:t>További információk: </a:t>
            </a:r>
            <a:r>
              <a:rPr lang="hu-HU" dirty="0">
                <a:hlinkClick r:id="rId3"/>
              </a:rPr>
              <a:t>https://azure.microsoft.com/hu-hu/free/students/#free-products-section</a:t>
            </a:r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2618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20632" y="3348238"/>
            <a:ext cx="9106263" cy="1200158"/>
          </a:xfrm>
        </p:spPr>
        <p:txBody>
          <a:bodyPr/>
          <a:lstStyle/>
          <a:p>
            <a:r>
              <a:rPr lang="hu-HU" dirty="0"/>
              <a:t>Köszönöm a figyelmet!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48153" y="4548395"/>
            <a:ext cx="6060413" cy="927693"/>
          </a:xfrm>
          <a:prstGeom prst="rect">
            <a:avLst/>
          </a:prstGeom>
        </p:spPr>
        <p:txBody>
          <a:bodyPr vert="horz" lIns="457135" tIns="45713" rIns="457135" bIns="45713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>
            <a:extLst>
              <a:ext uri="{FF2B5EF4-FFF2-40B4-BE49-F238E27FC236}">
                <a16:creationId xmlns:a16="http://schemas.microsoft.com/office/drawing/2014/main" id="{B210E66C-6113-4950-80EC-6636B7BFD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" y="2317485"/>
            <a:ext cx="12122046" cy="417037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Adatok megszerzése, gyűjtése és tárolása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 err="1">
                <a:solidFill>
                  <a:srgbClr val="000000"/>
                </a:solidFill>
              </a:rPr>
              <a:t>Discovery</a:t>
            </a:r>
            <a:r>
              <a:rPr lang="hu-HU" sz="2200" dirty="0">
                <a:solidFill>
                  <a:srgbClr val="000000"/>
                </a:solidFill>
              </a:rPr>
              <a:t> – a </a:t>
            </a:r>
            <a:r>
              <a:rPr lang="hu-HU" sz="2200" dirty="0" err="1">
                <a:solidFill>
                  <a:srgbClr val="000000"/>
                </a:solidFill>
              </a:rPr>
              <a:t>domain</a:t>
            </a:r>
            <a:r>
              <a:rPr lang="hu-HU" sz="2200" dirty="0">
                <a:solidFill>
                  <a:srgbClr val="000000"/>
                </a:solidFill>
              </a:rPr>
              <a:t>, probléma megértése (kérdezzük meg a helyes kérdéseket)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Adat integrálás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Adatfeldolgozás, előkészítés és tisztítás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Feltáró adatelemzés / Vizuális adatelemzés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Leírók kiválasztása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Egy vagy több potenciális modell és algoritmus kiválasztása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A kiválasztott algoritmusok használata: betanítás, modell építés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Az eredmények mérése és javítása (</a:t>
            </a:r>
            <a:r>
              <a:rPr lang="hu-HU" sz="2200" dirty="0" err="1">
                <a:solidFill>
                  <a:srgbClr val="000000"/>
                </a:solidFill>
              </a:rPr>
              <a:t>validálás</a:t>
            </a:r>
            <a:r>
              <a:rPr lang="hu-HU" sz="2200" dirty="0">
                <a:solidFill>
                  <a:srgbClr val="000000"/>
                </a:solidFill>
              </a:rPr>
              <a:t> és hangolás)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Az eredmények bemutatása – vizualizáció, </a:t>
            </a:r>
            <a:r>
              <a:rPr lang="hu-HU" sz="2200" dirty="0" err="1">
                <a:solidFill>
                  <a:srgbClr val="000000"/>
                </a:solidFill>
              </a:rPr>
              <a:t>storytelling</a:t>
            </a:r>
            <a:endParaRPr lang="hu-HU" sz="2200" dirty="0">
              <a:solidFill>
                <a:srgbClr val="000000"/>
              </a:solidFill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Elemzési folyamat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11" name="Folyamatábra: Bekötés 10">
            <a:extLst>
              <a:ext uri="{FF2B5EF4-FFF2-40B4-BE49-F238E27FC236}">
                <a16:creationId xmlns:a16="http://schemas.microsoft.com/office/drawing/2014/main" id="{E90BEB34-917D-4098-A028-880090E35686}"/>
              </a:ext>
            </a:extLst>
          </p:cNvPr>
          <p:cNvSpPr/>
          <p:nvPr/>
        </p:nvSpPr>
        <p:spPr>
          <a:xfrm flipV="1">
            <a:off x="5711252" y="2463954"/>
            <a:ext cx="209863" cy="20986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Folyamatábra: Bekötés 22">
            <a:extLst>
              <a:ext uri="{FF2B5EF4-FFF2-40B4-BE49-F238E27FC236}">
                <a16:creationId xmlns:a16="http://schemas.microsoft.com/office/drawing/2014/main" id="{6FBBDBA6-AA5F-4523-858A-7BE58A389A34}"/>
              </a:ext>
            </a:extLst>
          </p:cNvPr>
          <p:cNvSpPr/>
          <p:nvPr/>
        </p:nvSpPr>
        <p:spPr>
          <a:xfrm flipV="1">
            <a:off x="6058523" y="2463954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D68E1A49-8381-435D-9946-1F5323085FEB}"/>
              </a:ext>
            </a:extLst>
          </p:cNvPr>
          <p:cNvGraphicFramePr/>
          <p:nvPr/>
        </p:nvGraphicFramePr>
        <p:xfrm>
          <a:off x="8722681" y="24413"/>
          <a:ext cx="3494301" cy="2649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Folyamatábra: Bekötés 24">
            <a:extLst>
              <a:ext uri="{FF2B5EF4-FFF2-40B4-BE49-F238E27FC236}">
                <a16:creationId xmlns:a16="http://schemas.microsoft.com/office/drawing/2014/main" id="{B3034519-3D40-41E2-B81B-3ADDAB8ED79D}"/>
              </a:ext>
            </a:extLst>
          </p:cNvPr>
          <p:cNvSpPr/>
          <p:nvPr/>
        </p:nvSpPr>
        <p:spPr>
          <a:xfrm flipV="1">
            <a:off x="9871415" y="2855103"/>
            <a:ext cx="209863" cy="20986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Folyamatábra: Bekötés 25">
            <a:extLst>
              <a:ext uri="{FF2B5EF4-FFF2-40B4-BE49-F238E27FC236}">
                <a16:creationId xmlns:a16="http://schemas.microsoft.com/office/drawing/2014/main" id="{12F88B43-1586-4226-829C-D2F0F5AC2B13}"/>
              </a:ext>
            </a:extLst>
          </p:cNvPr>
          <p:cNvSpPr/>
          <p:nvPr/>
        </p:nvSpPr>
        <p:spPr>
          <a:xfrm flipV="1">
            <a:off x="2524326" y="3248166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Folyamatábra: Bekötés 26">
            <a:extLst>
              <a:ext uri="{FF2B5EF4-FFF2-40B4-BE49-F238E27FC236}">
                <a16:creationId xmlns:a16="http://schemas.microsoft.com/office/drawing/2014/main" id="{646FCF5C-F1E8-4001-8C60-151E9595BDA2}"/>
              </a:ext>
            </a:extLst>
          </p:cNvPr>
          <p:cNvSpPr/>
          <p:nvPr/>
        </p:nvSpPr>
        <p:spPr>
          <a:xfrm flipV="1">
            <a:off x="5224189" y="3650675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Folyamatábra: Bekötés 27">
            <a:extLst>
              <a:ext uri="{FF2B5EF4-FFF2-40B4-BE49-F238E27FC236}">
                <a16:creationId xmlns:a16="http://schemas.microsoft.com/office/drawing/2014/main" id="{01CD63DC-600F-4E9F-BE44-087950D0EF8E}"/>
              </a:ext>
            </a:extLst>
          </p:cNvPr>
          <p:cNvSpPr/>
          <p:nvPr/>
        </p:nvSpPr>
        <p:spPr>
          <a:xfrm flipV="1">
            <a:off x="6160955" y="4079254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Folyamatábra: Bekötés 28">
            <a:extLst>
              <a:ext uri="{FF2B5EF4-FFF2-40B4-BE49-F238E27FC236}">
                <a16:creationId xmlns:a16="http://schemas.microsoft.com/office/drawing/2014/main" id="{3050B0E6-049A-4E95-AD54-80C8232A2FF4}"/>
              </a:ext>
            </a:extLst>
          </p:cNvPr>
          <p:cNvSpPr/>
          <p:nvPr/>
        </p:nvSpPr>
        <p:spPr>
          <a:xfrm flipV="1">
            <a:off x="5840366" y="4079254"/>
            <a:ext cx="209863" cy="20986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Folyamatábra: Bekötés 29">
            <a:extLst>
              <a:ext uri="{FF2B5EF4-FFF2-40B4-BE49-F238E27FC236}">
                <a16:creationId xmlns:a16="http://schemas.microsoft.com/office/drawing/2014/main" id="{325BA511-7777-403F-B670-97AC42FAF88E}"/>
              </a:ext>
            </a:extLst>
          </p:cNvPr>
          <p:cNvSpPr/>
          <p:nvPr/>
        </p:nvSpPr>
        <p:spPr>
          <a:xfrm flipV="1">
            <a:off x="3186239" y="4490125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Folyamatábra: Bekötés 30">
            <a:extLst>
              <a:ext uri="{FF2B5EF4-FFF2-40B4-BE49-F238E27FC236}">
                <a16:creationId xmlns:a16="http://schemas.microsoft.com/office/drawing/2014/main" id="{A90E70FD-7C76-4B17-BF90-7BD109B5DCB2}"/>
              </a:ext>
            </a:extLst>
          </p:cNvPr>
          <p:cNvSpPr/>
          <p:nvPr/>
        </p:nvSpPr>
        <p:spPr>
          <a:xfrm flipV="1">
            <a:off x="6481544" y="4079254"/>
            <a:ext cx="209863" cy="209862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Folyamatábra: Bekötés 32">
            <a:extLst>
              <a:ext uri="{FF2B5EF4-FFF2-40B4-BE49-F238E27FC236}">
                <a16:creationId xmlns:a16="http://schemas.microsoft.com/office/drawing/2014/main" id="{477E390F-FB7C-4797-A055-10B70A093D67}"/>
              </a:ext>
            </a:extLst>
          </p:cNvPr>
          <p:cNvSpPr/>
          <p:nvPr/>
        </p:nvSpPr>
        <p:spPr>
          <a:xfrm flipV="1">
            <a:off x="7774668" y="4910948"/>
            <a:ext cx="209863" cy="209862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Folyamatábra: Bekötés 33">
            <a:extLst>
              <a:ext uri="{FF2B5EF4-FFF2-40B4-BE49-F238E27FC236}">
                <a16:creationId xmlns:a16="http://schemas.microsoft.com/office/drawing/2014/main" id="{EE1FC5F8-1BA8-4169-89A7-412BAC96791C}"/>
              </a:ext>
            </a:extLst>
          </p:cNvPr>
          <p:cNvSpPr/>
          <p:nvPr/>
        </p:nvSpPr>
        <p:spPr>
          <a:xfrm flipV="1">
            <a:off x="7432391" y="4910948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Folyamatábra: Bekötés 17">
            <a:extLst>
              <a:ext uri="{FF2B5EF4-FFF2-40B4-BE49-F238E27FC236}">
                <a16:creationId xmlns:a16="http://schemas.microsoft.com/office/drawing/2014/main" id="{458471BA-1D56-47DE-A585-CDEAD7A00866}"/>
              </a:ext>
            </a:extLst>
          </p:cNvPr>
          <p:cNvSpPr/>
          <p:nvPr/>
        </p:nvSpPr>
        <p:spPr>
          <a:xfrm flipV="1">
            <a:off x="7217534" y="5710827"/>
            <a:ext cx="209863" cy="20986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Folyamatábra: Bekötés 18">
            <a:extLst>
              <a:ext uri="{FF2B5EF4-FFF2-40B4-BE49-F238E27FC236}">
                <a16:creationId xmlns:a16="http://schemas.microsoft.com/office/drawing/2014/main" id="{DC80AADF-2CD9-4A22-AE60-19CC29989682}"/>
              </a:ext>
            </a:extLst>
          </p:cNvPr>
          <p:cNvSpPr/>
          <p:nvPr/>
        </p:nvSpPr>
        <p:spPr>
          <a:xfrm flipV="1">
            <a:off x="7564805" y="5710827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Folyamatábra: Bekötés 20">
            <a:extLst>
              <a:ext uri="{FF2B5EF4-FFF2-40B4-BE49-F238E27FC236}">
                <a16:creationId xmlns:a16="http://schemas.microsoft.com/office/drawing/2014/main" id="{1DBA31AC-3F41-4857-916E-046D71BBF0C2}"/>
              </a:ext>
            </a:extLst>
          </p:cNvPr>
          <p:cNvSpPr/>
          <p:nvPr/>
        </p:nvSpPr>
        <p:spPr>
          <a:xfrm flipV="1">
            <a:off x="6888699" y="6133167"/>
            <a:ext cx="209863" cy="20986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Folyamatábra: Bekötés 21">
            <a:extLst>
              <a:ext uri="{FF2B5EF4-FFF2-40B4-BE49-F238E27FC236}">
                <a16:creationId xmlns:a16="http://schemas.microsoft.com/office/drawing/2014/main" id="{1BB02962-AD03-4D0E-AFB1-3C1F941CD14C}"/>
              </a:ext>
            </a:extLst>
          </p:cNvPr>
          <p:cNvSpPr/>
          <p:nvPr/>
        </p:nvSpPr>
        <p:spPr>
          <a:xfrm flipV="1">
            <a:off x="7235970" y="6133167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Folyamatábra: Bekötés 34">
            <a:extLst>
              <a:ext uri="{FF2B5EF4-FFF2-40B4-BE49-F238E27FC236}">
                <a16:creationId xmlns:a16="http://schemas.microsoft.com/office/drawing/2014/main" id="{C7B1B601-C091-43F7-9DF1-9FFFD3FDD18E}"/>
              </a:ext>
            </a:extLst>
          </p:cNvPr>
          <p:cNvSpPr/>
          <p:nvPr/>
        </p:nvSpPr>
        <p:spPr>
          <a:xfrm flipV="1">
            <a:off x="5510594" y="3650675"/>
            <a:ext cx="209863" cy="20986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Folyamatábra: Bekötés 35">
            <a:extLst>
              <a:ext uri="{FF2B5EF4-FFF2-40B4-BE49-F238E27FC236}">
                <a16:creationId xmlns:a16="http://schemas.microsoft.com/office/drawing/2014/main" id="{968291D7-71F6-4A77-AE3D-B8444B064B2D}"/>
              </a:ext>
            </a:extLst>
          </p:cNvPr>
          <p:cNvSpPr/>
          <p:nvPr/>
        </p:nvSpPr>
        <p:spPr>
          <a:xfrm flipV="1">
            <a:off x="2845747" y="4490125"/>
            <a:ext cx="209863" cy="20986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Folyamatábra: Bekötés 36">
            <a:extLst>
              <a:ext uri="{FF2B5EF4-FFF2-40B4-BE49-F238E27FC236}">
                <a16:creationId xmlns:a16="http://schemas.microsoft.com/office/drawing/2014/main" id="{0CEADDD0-50C0-400B-977D-F2D3D1C56E58}"/>
              </a:ext>
            </a:extLst>
          </p:cNvPr>
          <p:cNvSpPr/>
          <p:nvPr/>
        </p:nvSpPr>
        <p:spPr>
          <a:xfrm flipV="1">
            <a:off x="8188328" y="5310092"/>
            <a:ext cx="209863" cy="209862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Folyamatábra: Bekötés 37">
            <a:extLst>
              <a:ext uri="{FF2B5EF4-FFF2-40B4-BE49-F238E27FC236}">
                <a16:creationId xmlns:a16="http://schemas.microsoft.com/office/drawing/2014/main" id="{6FB199BB-FD66-4C5E-A978-E68EBE842E8A}"/>
              </a:ext>
            </a:extLst>
          </p:cNvPr>
          <p:cNvSpPr/>
          <p:nvPr/>
        </p:nvSpPr>
        <p:spPr>
          <a:xfrm flipV="1">
            <a:off x="7846051" y="5310092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007400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C7865DF1-3349-4DF9-AD42-034617570398}"/>
              </a:ext>
            </a:extLst>
          </p:cNvPr>
          <p:cNvSpPr/>
          <p:nvPr/>
        </p:nvSpPr>
        <p:spPr>
          <a:xfrm>
            <a:off x="326571" y="261257"/>
            <a:ext cx="11508378" cy="6557555"/>
          </a:xfrm>
          <a:custGeom>
            <a:avLst/>
            <a:gdLst>
              <a:gd name="connsiteX0" fmla="*/ 5826035 w 11508378"/>
              <a:gd name="connsiteY0" fmla="*/ 78378 h 6557555"/>
              <a:gd name="connsiteX1" fmla="*/ 5812972 w 11508378"/>
              <a:gd name="connsiteY1" fmla="*/ 3161212 h 6557555"/>
              <a:gd name="connsiteX2" fmla="*/ 0 w 11508378"/>
              <a:gd name="connsiteY2" fmla="*/ 3200400 h 6557555"/>
              <a:gd name="connsiteX3" fmla="*/ 0 w 11508378"/>
              <a:gd name="connsiteY3" fmla="*/ 6557555 h 6557555"/>
              <a:gd name="connsiteX4" fmla="*/ 11495315 w 11508378"/>
              <a:gd name="connsiteY4" fmla="*/ 6531429 h 6557555"/>
              <a:gd name="connsiteX5" fmla="*/ 11508378 w 11508378"/>
              <a:gd name="connsiteY5" fmla="*/ 26126 h 6557555"/>
              <a:gd name="connsiteX6" fmla="*/ 5826035 w 11508378"/>
              <a:gd name="connsiteY6" fmla="*/ 0 h 6557555"/>
              <a:gd name="connsiteX7" fmla="*/ 5826035 w 11508378"/>
              <a:gd name="connsiteY7" fmla="*/ 78378 h 6557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08378" h="6557555">
                <a:moveTo>
                  <a:pt x="5826035" y="78378"/>
                </a:moveTo>
                <a:cubicBezTo>
                  <a:pt x="5821681" y="1105989"/>
                  <a:pt x="5817326" y="2133601"/>
                  <a:pt x="5812972" y="3161212"/>
                </a:cubicBezTo>
                <a:lnTo>
                  <a:pt x="0" y="3200400"/>
                </a:lnTo>
                <a:lnTo>
                  <a:pt x="0" y="6557555"/>
                </a:lnTo>
                <a:lnTo>
                  <a:pt x="11495315" y="6531429"/>
                </a:lnTo>
                <a:cubicBezTo>
                  <a:pt x="11499669" y="4362995"/>
                  <a:pt x="11504024" y="2194560"/>
                  <a:pt x="11508378" y="26126"/>
                </a:cubicBezTo>
                <a:lnTo>
                  <a:pt x="5826035" y="0"/>
                </a:lnTo>
                <a:lnTo>
                  <a:pt x="5826035" y="78378"/>
                </a:lnTo>
                <a:close/>
              </a:path>
            </a:pathLst>
          </a:custGeom>
          <a:solidFill>
            <a:srgbClr val="A5A5A5">
              <a:lumMod val="60000"/>
              <a:lumOff val="40000"/>
            </a:srgbClr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1" name="Csoportba foglalás 50">
            <a:extLst>
              <a:ext uri="{FF2B5EF4-FFF2-40B4-BE49-F238E27FC236}">
                <a16:creationId xmlns:a16="http://schemas.microsoft.com/office/drawing/2014/main" id="{34CC2DF2-B39A-4F28-9FA1-3574C78C9AC5}"/>
              </a:ext>
            </a:extLst>
          </p:cNvPr>
          <p:cNvGrpSpPr/>
          <p:nvPr/>
        </p:nvGrpSpPr>
        <p:grpSpPr>
          <a:xfrm>
            <a:off x="261256" y="326571"/>
            <a:ext cx="5596343" cy="2808515"/>
            <a:chOff x="261257" y="326571"/>
            <a:chExt cx="5421086" cy="2808515"/>
          </a:xfrm>
        </p:grpSpPr>
        <p:sp>
          <p:nvSpPr>
            <p:cNvPr id="83" name="Téglalap: lekerekített 82">
              <a:extLst>
                <a:ext uri="{FF2B5EF4-FFF2-40B4-BE49-F238E27FC236}">
                  <a16:creationId xmlns:a16="http://schemas.microsoft.com/office/drawing/2014/main" id="{FBD66FE8-DD6C-45AD-BCB4-9BD00332E22C}"/>
                </a:ext>
              </a:extLst>
            </p:cNvPr>
            <p:cNvSpPr/>
            <p:nvPr/>
          </p:nvSpPr>
          <p:spPr>
            <a:xfrm>
              <a:off x="261257" y="326571"/>
              <a:ext cx="5421086" cy="2808515"/>
            </a:xfrm>
            <a:prstGeom prst="roundRect">
              <a:avLst/>
            </a:prstGeom>
            <a:solidFill>
              <a:srgbClr val="4472C4">
                <a:alpha val="3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u-HU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Szövegdoboz 83">
              <a:extLst>
                <a:ext uri="{FF2B5EF4-FFF2-40B4-BE49-F238E27FC236}">
                  <a16:creationId xmlns:a16="http://schemas.microsoft.com/office/drawing/2014/main" id="{2792F18F-ACBD-4B23-8BFF-C2EB0CD78932}"/>
                </a:ext>
              </a:extLst>
            </p:cNvPr>
            <p:cNvSpPr txBox="1"/>
            <p:nvPr/>
          </p:nvSpPr>
          <p:spPr>
            <a:xfrm>
              <a:off x="349137" y="515389"/>
              <a:ext cx="52833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Adatok előkészítése</a:t>
              </a:r>
            </a:p>
          </p:txBody>
        </p:sp>
      </p:grpSp>
      <p:sp>
        <p:nvSpPr>
          <p:cNvPr id="52" name="Téglalap: lekerekített 51">
            <a:extLst>
              <a:ext uri="{FF2B5EF4-FFF2-40B4-BE49-F238E27FC236}">
                <a16:creationId xmlns:a16="http://schemas.microsoft.com/office/drawing/2014/main" id="{1F30A074-9EC8-477C-B032-626CCFC47748}"/>
              </a:ext>
            </a:extLst>
          </p:cNvPr>
          <p:cNvSpPr/>
          <p:nvPr/>
        </p:nvSpPr>
        <p:spPr>
          <a:xfrm>
            <a:off x="613957" y="1195366"/>
            <a:ext cx="1319348" cy="646500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Discovery</a:t>
            </a:r>
            <a:r>
              <a:rPr kumimoji="0" lang="hu-H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- project </a:t>
            </a:r>
            <a:r>
              <a:rPr kumimoji="0" lang="hu-HU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definition</a:t>
            </a:r>
            <a:endParaRPr kumimoji="0" lang="hu-HU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églalap: lekerekített 52">
            <a:extLst>
              <a:ext uri="{FF2B5EF4-FFF2-40B4-BE49-F238E27FC236}">
                <a16:creationId xmlns:a16="http://schemas.microsoft.com/office/drawing/2014/main" id="{A441EB10-7951-4033-BF62-F9471D1A1D45}"/>
              </a:ext>
            </a:extLst>
          </p:cNvPr>
          <p:cNvSpPr/>
          <p:nvPr/>
        </p:nvSpPr>
        <p:spPr>
          <a:xfrm>
            <a:off x="627022" y="2118476"/>
            <a:ext cx="1319348" cy="646500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ELT</a:t>
            </a:r>
          </a:p>
        </p:txBody>
      </p:sp>
      <p:sp>
        <p:nvSpPr>
          <p:cNvPr id="54" name="Téglalap: lekerekített 53">
            <a:extLst>
              <a:ext uri="{FF2B5EF4-FFF2-40B4-BE49-F238E27FC236}">
                <a16:creationId xmlns:a16="http://schemas.microsoft.com/office/drawing/2014/main" id="{BBCCF9AF-B03C-43B0-853D-9184969E0A79}"/>
              </a:ext>
            </a:extLst>
          </p:cNvPr>
          <p:cNvSpPr/>
          <p:nvPr/>
        </p:nvSpPr>
        <p:spPr>
          <a:xfrm>
            <a:off x="2351320" y="1195365"/>
            <a:ext cx="1319348" cy="646500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Adatgyűjtés</a:t>
            </a:r>
          </a:p>
        </p:txBody>
      </p:sp>
      <p:sp>
        <p:nvSpPr>
          <p:cNvPr id="55" name="Téglalap: lekerekített 54">
            <a:extLst>
              <a:ext uri="{FF2B5EF4-FFF2-40B4-BE49-F238E27FC236}">
                <a16:creationId xmlns:a16="http://schemas.microsoft.com/office/drawing/2014/main" id="{B2081F54-62DE-4AC0-A3FF-D0CE65A73235}"/>
              </a:ext>
            </a:extLst>
          </p:cNvPr>
          <p:cNvSpPr/>
          <p:nvPr/>
        </p:nvSpPr>
        <p:spPr>
          <a:xfrm>
            <a:off x="2357852" y="2118475"/>
            <a:ext cx="1319348" cy="646500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Adatintegráció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(SQL, API, SOA)</a:t>
            </a:r>
          </a:p>
        </p:txBody>
      </p:sp>
      <p:sp>
        <p:nvSpPr>
          <p:cNvPr id="56" name="Téglalap: lekerekített 55">
            <a:extLst>
              <a:ext uri="{FF2B5EF4-FFF2-40B4-BE49-F238E27FC236}">
                <a16:creationId xmlns:a16="http://schemas.microsoft.com/office/drawing/2014/main" id="{652B2E32-0775-4852-98B7-15C444538DCD}"/>
              </a:ext>
            </a:extLst>
          </p:cNvPr>
          <p:cNvSpPr/>
          <p:nvPr/>
        </p:nvSpPr>
        <p:spPr>
          <a:xfrm>
            <a:off x="4088683" y="1195365"/>
            <a:ext cx="1319348" cy="646500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Adat, elemzési infrastruktúra</a:t>
            </a:r>
          </a:p>
        </p:txBody>
      </p:sp>
      <p:sp>
        <p:nvSpPr>
          <p:cNvPr id="57" name="Téglalap: lekerekített 56">
            <a:extLst>
              <a:ext uri="{FF2B5EF4-FFF2-40B4-BE49-F238E27FC236}">
                <a16:creationId xmlns:a16="http://schemas.microsoft.com/office/drawing/2014/main" id="{1DC2B25B-3724-484A-8E9A-09BE5D469FE9}"/>
              </a:ext>
            </a:extLst>
          </p:cNvPr>
          <p:cNvSpPr/>
          <p:nvPr/>
        </p:nvSpPr>
        <p:spPr>
          <a:xfrm>
            <a:off x="4101748" y="2118475"/>
            <a:ext cx="1319348" cy="646500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Adat transzformáció</a:t>
            </a:r>
          </a:p>
        </p:txBody>
      </p:sp>
      <p:sp>
        <p:nvSpPr>
          <p:cNvPr id="58" name="Téglalap: lekerekített 57">
            <a:extLst>
              <a:ext uri="{FF2B5EF4-FFF2-40B4-BE49-F238E27FC236}">
                <a16:creationId xmlns:a16="http://schemas.microsoft.com/office/drawing/2014/main" id="{F20F1E15-BCE8-49BC-8852-664B1770D658}"/>
              </a:ext>
            </a:extLst>
          </p:cNvPr>
          <p:cNvSpPr/>
          <p:nvPr/>
        </p:nvSpPr>
        <p:spPr>
          <a:xfrm>
            <a:off x="6331134" y="382499"/>
            <a:ext cx="1750424" cy="927463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Discovery</a:t>
            </a: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- </a:t>
            </a:r>
            <a:r>
              <a:rPr kumimoji="0" lang="hu-HU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</a:t>
            </a: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definition</a:t>
            </a:r>
            <a:endParaRPr kumimoji="0" lang="hu-HU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églalap: lekerekített 58">
            <a:extLst>
              <a:ext uri="{FF2B5EF4-FFF2-40B4-BE49-F238E27FC236}">
                <a16:creationId xmlns:a16="http://schemas.microsoft.com/office/drawing/2014/main" id="{EC5E41B6-1EA2-4F9F-8E8C-77FDF769F1B1}"/>
              </a:ext>
            </a:extLst>
          </p:cNvPr>
          <p:cNvSpPr/>
          <p:nvPr/>
        </p:nvSpPr>
        <p:spPr>
          <a:xfrm>
            <a:off x="8386392" y="382498"/>
            <a:ext cx="1750425" cy="927463"/>
          </a:xfrm>
          <a:prstGeom prst="round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Adatgyűjtés</a:t>
            </a:r>
          </a:p>
        </p:txBody>
      </p:sp>
      <p:sp>
        <p:nvSpPr>
          <p:cNvPr id="60" name="Téglalap: lekerekített 59">
            <a:extLst>
              <a:ext uri="{FF2B5EF4-FFF2-40B4-BE49-F238E27FC236}">
                <a16:creationId xmlns:a16="http://schemas.microsoft.com/office/drawing/2014/main" id="{D95BE744-4BF4-4DA6-8FE4-6DF6929223B4}"/>
              </a:ext>
            </a:extLst>
          </p:cNvPr>
          <p:cNvSpPr/>
          <p:nvPr/>
        </p:nvSpPr>
        <p:spPr>
          <a:xfrm>
            <a:off x="6334401" y="1625842"/>
            <a:ext cx="1747157" cy="927463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Elsődleges adatelemzés – kutatási hipotézis</a:t>
            </a:r>
          </a:p>
        </p:txBody>
      </p:sp>
      <p:sp>
        <p:nvSpPr>
          <p:cNvPr id="61" name="Téglalap: lekerekített 60">
            <a:extLst>
              <a:ext uri="{FF2B5EF4-FFF2-40B4-BE49-F238E27FC236}">
                <a16:creationId xmlns:a16="http://schemas.microsoft.com/office/drawing/2014/main" id="{6660148B-1729-4E51-A6E1-502A3755A3F2}"/>
              </a:ext>
            </a:extLst>
          </p:cNvPr>
          <p:cNvSpPr/>
          <p:nvPr/>
        </p:nvSpPr>
        <p:spPr>
          <a:xfrm>
            <a:off x="8389660" y="1626327"/>
            <a:ext cx="1747157" cy="927463"/>
          </a:xfrm>
          <a:prstGeom prst="round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Adattisztítás</a:t>
            </a:r>
          </a:p>
        </p:txBody>
      </p:sp>
      <p:sp>
        <p:nvSpPr>
          <p:cNvPr id="62" name="Téglalap: lekerekített 61">
            <a:extLst>
              <a:ext uri="{FF2B5EF4-FFF2-40B4-BE49-F238E27FC236}">
                <a16:creationId xmlns:a16="http://schemas.microsoft.com/office/drawing/2014/main" id="{00DBBCC2-7342-47BB-A8FC-34040AA5CF01}"/>
              </a:ext>
            </a:extLst>
          </p:cNvPr>
          <p:cNvSpPr/>
          <p:nvPr/>
        </p:nvSpPr>
        <p:spPr>
          <a:xfrm>
            <a:off x="6657882" y="2869185"/>
            <a:ext cx="1747157" cy="927463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Feltáró adatelemzés / Vizuális adatelemzés</a:t>
            </a:r>
          </a:p>
        </p:txBody>
      </p:sp>
      <p:sp>
        <p:nvSpPr>
          <p:cNvPr id="63" name="Téglalap: lekerekített 62">
            <a:extLst>
              <a:ext uri="{FF2B5EF4-FFF2-40B4-BE49-F238E27FC236}">
                <a16:creationId xmlns:a16="http://schemas.microsoft.com/office/drawing/2014/main" id="{DCA6F6EB-A639-46C7-BA41-75F44FF253FE}"/>
              </a:ext>
            </a:extLst>
          </p:cNvPr>
          <p:cNvSpPr/>
          <p:nvPr/>
        </p:nvSpPr>
        <p:spPr>
          <a:xfrm>
            <a:off x="9592490" y="4088860"/>
            <a:ext cx="1750424" cy="927463"/>
          </a:xfrm>
          <a:prstGeom prst="round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Előrejelzés + optimalizálás</a:t>
            </a:r>
          </a:p>
        </p:txBody>
      </p:sp>
      <p:sp>
        <p:nvSpPr>
          <p:cNvPr id="64" name="Téglalap: lekerekített 63">
            <a:extLst>
              <a:ext uri="{FF2B5EF4-FFF2-40B4-BE49-F238E27FC236}">
                <a16:creationId xmlns:a16="http://schemas.microsoft.com/office/drawing/2014/main" id="{EF13FE94-5B1E-4BAD-818D-1310797659B0}"/>
              </a:ext>
            </a:extLst>
          </p:cNvPr>
          <p:cNvSpPr/>
          <p:nvPr/>
        </p:nvSpPr>
        <p:spPr>
          <a:xfrm>
            <a:off x="5172910" y="4093405"/>
            <a:ext cx="1750424" cy="927463"/>
          </a:xfrm>
          <a:prstGeom prst="round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Algoritmusok futtatása</a:t>
            </a:r>
          </a:p>
        </p:txBody>
      </p:sp>
      <p:sp>
        <p:nvSpPr>
          <p:cNvPr id="65" name="Téglalap: lekerekített 64">
            <a:extLst>
              <a:ext uri="{FF2B5EF4-FFF2-40B4-BE49-F238E27FC236}">
                <a16:creationId xmlns:a16="http://schemas.microsoft.com/office/drawing/2014/main" id="{550C570F-8810-4E74-8BA3-191E4D8FEDF3}"/>
              </a:ext>
            </a:extLst>
          </p:cNvPr>
          <p:cNvSpPr/>
          <p:nvPr/>
        </p:nvSpPr>
        <p:spPr>
          <a:xfrm>
            <a:off x="2963121" y="4095875"/>
            <a:ext cx="1750423" cy="927463"/>
          </a:xfrm>
          <a:prstGeom prst="round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Előfeldolgozás</a:t>
            </a:r>
          </a:p>
        </p:txBody>
      </p:sp>
      <p:sp>
        <p:nvSpPr>
          <p:cNvPr id="66" name="Téglalap: lekerekített 65">
            <a:extLst>
              <a:ext uri="{FF2B5EF4-FFF2-40B4-BE49-F238E27FC236}">
                <a16:creationId xmlns:a16="http://schemas.microsoft.com/office/drawing/2014/main" id="{E100E7E9-FDE9-4EB6-9207-22FEBEE7B0DA}"/>
              </a:ext>
            </a:extLst>
          </p:cNvPr>
          <p:cNvSpPr/>
          <p:nvPr/>
        </p:nvSpPr>
        <p:spPr>
          <a:xfrm>
            <a:off x="753331" y="4095875"/>
            <a:ext cx="1750423" cy="927463"/>
          </a:xfrm>
          <a:prstGeom prst="round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Modell építés, </a:t>
            </a:r>
            <a:r>
              <a:rPr kumimoji="0" lang="hu-HU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</a:t>
            </a: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</a:t>
            </a: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Data Mining </a:t>
            </a:r>
            <a:r>
              <a:rPr kumimoji="0" lang="hu-HU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</a:t>
            </a: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67" name="Téglalap: lekerekített 66">
            <a:extLst>
              <a:ext uri="{FF2B5EF4-FFF2-40B4-BE49-F238E27FC236}">
                <a16:creationId xmlns:a16="http://schemas.microsoft.com/office/drawing/2014/main" id="{BCCCD88A-3A00-49AE-BB03-8428BC6C8320}"/>
              </a:ext>
            </a:extLst>
          </p:cNvPr>
          <p:cNvSpPr/>
          <p:nvPr/>
        </p:nvSpPr>
        <p:spPr>
          <a:xfrm>
            <a:off x="7382700" y="4088860"/>
            <a:ext cx="1750424" cy="927463"/>
          </a:xfrm>
          <a:prstGeom prst="round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Validálás</a:t>
            </a: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Monitorozás</a:t>
            </a:r>
          </a:p>
        </p:txBody>
      </p:sp>
      <p:cxnSp>
        <p:nvCxnSpPr>
          <p:cNvPr id="68" name="Egyenes összekötő nyíllal 67">
            <a:extLst>
              <a:ext uri="{FF2B5EF4-FFF2-40B4-BE49-F238E27FC236}">
                <a16:creationId xmlns:a16="http://schemas.microsoft.com/office/drawing/2014/main" id="{E1698B7B-28FB-4431-9A01-5A23C1A828AA}"/>
              </a:ext>
            </a:extLst>
          </p:cNvPr>
          <p:cNvCxnSpPr>
            <a:stCxn id="58" idx="3"/>
            <a:endCxn id="59" idx="1"/>
          </p:cNvCxnSpPr>
          <p:nvPr/>
        </p:nvCxnSpPr>
        <p:spPr>
          <a:xfrm flipV="1">
            <a:off x="8081558" y="846230"/>
            <a:ext cx="304834" cy="1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Összekötő: szögletes 68">
            <a:extLst>
              <a:ext uri="{FF2B5EF4-FFF2-40B4-BE49-F238E27FC236}">
                <a16:creationId xmlns:a16="http://schemas.microsoft.com/office/drawing/2014/main" id="{A0E3C07F-C090-4E13-A70C-FF8B5A79FFE2}"/>
              </a:ext>
            </a:extLst>
          </p:cNvPr>
          <p:cNvCxnSpPr>
            <a:stCxn id="59" idx="3"/>
            <a:endCxn id="60" idx="0"/>
          </p:cNvCxnSpPr>
          <p:nvPr/>
        </p:nvCxnSpPr>
        <p:spPr>
          <a:xfrm flipH="1">
            <a:off x="7207980" y="846230"/>
            <a:ext cx="2928837" cy="779612"/>
          </a:xfrm>
          <a:prstGeom prst="bentConnector4">
            <a:avLst>
              <a:gd name="adj1" fmla="val -7805"/>
              <a:gd name="adj2" fmla="val 79741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0" name="Egyenes összekötő nyíllal 69">
            <a:extLst>
              <a:ext uri="{FF2B5EF4-FFF2-40B4-BE49-F238E27FC236}">
                <a16:creationId xmlns:a16="http://schemas.microsoft.com/office/drawing/2014/main" id="{9E61EEB3-1C27-4FD4-9D89-4D3246751BCA}"/>
              </a:ext>
            </a:extLst>
          </p:cNvPr>
          <p:cNvCxnSpPr>
            <a:stCxn id="60" idx="3"/>
            <a:endCxn id="61" idx="1"/>
          </p:cNvCxnSpPr>
          <p:nvPr/>
        </p:nvCxnSpPr>
        <p:spPr>
          <a:xfrm>
            <a:off x="8081558" y="2089574"/>
            <a:ext cx="308102" cy="485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" name="Összekötő: szögletes 70">
            <a:extLst>
              <a:ext uri="{FF2B5EF4-FFF2-40B4-BE49-F238E27FC236}">
                <a16:creationId xmlns:a16="http://schemas.microsoft.com/office/drawing/2014/main" id="{723DB5FE-196C-498D-81B1-3235CCF6D225}"/>
              </a:ext>
            </a:extLst>
          </p:cNvPr>
          <p:cNvCxnSpPr>
            <a:stCxn id="61" idx="3"/>
            <a:endCxn id="62" idx="0"/>
          </p:cNvCxnSpPr>
          <p:nvPr/>
        </p:nvCxnSpPr>
        <p:spPr>
          <a:xfrm flipH="1">
            <a:off x="7531461" y="2090059"/>
            <a:ext cx="2605356" cy="779126"/>
          </a:xfrm>
          <a:prstGeom prst="bentConnector4">
            <a:avLst>
              <a:gd name="adj1" fmla="val -8774"/>
              <a:gd name="adj2" fmla="val 7976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2" name="Összekötő: szögletes 71">
            <a:extLst>
              <a:ext uri="{FF2B5EF4-FFF2-40B4-BE49-F238E27FC236}">
                <a16:creationId xmlns:a16="http://schemas.microsoft.com/office/drawing/2014/main" id="{1A7EF085-9889-4315-9478-A5444EC22572}"/>
              </a:ext>
            </a:extLst>
          </p:cNvPr>
          <p:cNvCxnSpPr>
            <a:cxnSpLocks/>
            <a:stCxn id="40" idx="2"/>
            <a:endCxn id="66" idx="0"/>
          </p:cNvCxnSpPr>
          <p:nvPr/>
        </p:nvCxnSpPr>
        <p:spPr>
          <a:xfrm rot="5400000">
            <a:off x="5550830" y="-132655"/>
            <a:ext cx="306244" cy="8150817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3" name="Egyenes összekötő nyíllal 72">
            <a:extLst>
              <a:ext uri="{FF2B5EF4-FFF2-40B4-BE49-F238E27FC236}">
                <a16:creationId xmlns:a16="http://schemas.microsoft.com/office/drawing/2014/main" id="{EB7404B5-2043-443D-AE65-B8E2A9EF71A2}"/>
              </a:ext>
            </a:extLst>
          </p:cNvPr>
          <p:cNvCxnSpPr>
            <a:stCxn id="66" idx="3"/>
            <a:endCxn id="65" idx="1"/>
          </p:cNvCxnSpPr>
          <p:nvPr/>
        </p:nvCxnSpPr>
        <p:spPr>
          <a:xfrm>
            <a:off x="2503754" y="4559607"/>
            <a:ext cx="459367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4" name="Egyenes összekötő nyíllal 73">
            <a:extLst>
              <a:ext uri="{FF2B5EF4-FFF2-40B4-BE49-F238E27FC236}">
                <a16:creationId xmlns:a16="http://schemas.microsoft.com/office/drawing/2014/main" id="{82927F9A-C4E7-478E-86B7-357C62E0319C}"/>
              </a:ext>
            </a:extLst>
          </p:cNvPr>
          <p:cNvCxnSpPr>
            <a:stCxn id="65" idx="3"/>
            <a:endCxn id="64" idx="1"/>
          </p:cNvCxnSpPr>
          <p:nvPr/>
        </p:nvCxnSpPr>
        <p:spPr>
          <a:xfrm flipV="1">
            <a:off x="4713544" y="4557137"/>
            <a:ext cx="459366" cy="247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5" name="Egyenes összekötő nyíllal 74">
            <a:extLst>
              <a:ext uri="{FF2B5EF4-FFF2-40B4-BE49-F238E27FC236}">
                <a16:creationId xmlns:a16="http://schemas.microsoft.com/office/drawing/2014/main" id="{6BF77BAB-A78F-40BD-BD02-3331C92BBFEB}"/>
              </a:ext>
            </a:extLst>
          </p:cNvPr>
          <p:cNvCxnSpPr>
            <a:stCxn id="64" idx="3"/>
            <a:endCxn id="67" idx="1"/>
          </p:cNvCxnSpPr>
          <p:nvPr/>
        </p:nvCxnSpPr>
        <p:spPr>
          <a:xfrm flipV="1">
            <a:off x="6923334" y="4552592"/>
            <a:ext cx="459366" cy="4545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Egyenes összekötő nyíllal 75">
            <a:extLst>
              <a:ext uri="{FF2B5EF4-FFF2-40B4-BE49-F238E27FC236}">
                <a16:creationId xmlns:a16="http://schemas.microsoft.com/office/drawing/2014/main" id="{35FFF82A-25A4-4673-943F-05323D733894}"/>
              </a:ext>
            </a:extLst>
          </p:cNvPr>
          <p:cNvCxnSpPr>
            <a:stCxn id="67" idx="3"/>
            <a:endCxn id="63" idx="1"/>
          </p:cNvCxnSpPr>
          <p:nvPr/>
        </p:nvCxnSpPr>
        <p:spPr>
          <a:xfrm>
            <a:off x="9133124" y="4552592"/>
            <a:ext cx="459366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7" name="Téglalap: lekerekített 76">
            <a:extLst>
              <a:ext uri="{FF2B5EF4-FFF2-40B4-BE49-F238E27FC236}">
                <a16:creationId xmlns:a16="http://schemas.microsoft.com/office/drawing/2014/main" id="{D0CD9584-A4F2-4E69-AAF8-FE4748F81D96}"/>
              </a:ext>
            </a:extLst>
          </p:cNvPr>
          <p:cNvSpPr/>
          <p:nvPr/>
        </p:nvSpPr>
        <p:spPr>
          <a:xfrm>
            <a:off x="5176177" y="5824917"/>
            <a:ext cx="1747157" cy="927463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Eredmény elemzése, bemutatása</a:t>
            </a:r>
          </a:p>
        </p:txBody>
      </p:sp>
      <p:cxnSp>
        <p:nvCxnSpPr>
          <p:cNvPr id="78" name="Összekötő: szögletes 77">
            <a:extLst>
              <a:ext uri="{FF2B5EF4-FFF2-40B4-BE49-F238E27FC236}">
                <a16:creationId xmlns:a16="http://schemas.microsoft.com/office/drawing/2014/main" id="{0B3D006B-ADF1-44B4-AA8E-094A93DF4FE4}"/>
              </a:ext>
            </a:extLst>
          </p:cNvPr>
          <p:cNvCxnSpPr>
            <a:stCxn id="63" idx="3"/>
            <a:endCxn id="77" idx="0"/>
          </p:cNvCxnSpPr>
          <p:nvPr/>
        </p:nvCxnSpPr>
        <p:spPr>
          <a:xfrm flipH="1">
            <a:off x="6049756" y="4552592"/>
            <a:ext cx="5293158" cy="1272325"/>
          </a:xfrm>
          <a:prstGeom prst="bentConnector4">
            <a:avLst>
              <a:gd name="adj1" fmla="val -4319"/>
              <a:gd name="adj2" fmla="val 68224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9" name="Összekötő: szögletes 78">
            <a:extLst>
              <a:ext uri="{FF2B5EF4-FFF2-40B4-BE49-F238E27FC236}">
                <a16:creationId xmlns:a16="http://schemas.microsoft.com/office/drawing/2014/main" id="{10C06F65-630B-4228-A5B2-3D0088CCD41D}"/>
              </a:ext>
            </a:extLst>
          </p:cNvPr>
          <p:cNvCxnSpPr>
            <a:stCxn id="67" idx="2"/>
            <a:endCxn id="66" idx="2"/>
          </p:cNvCxnSpPr>
          <p:nvPr/>
        </p:nvCxnSpPr>
        <p:spPr>
          <a:xfrm rot="5400000">
            <a:off x="4939721" y="1705146"/>
            <a:ext cx="7015" cy="6629369"/>
          </a:xfrm>
          <a:prstGeom prst="bentConnector3">
            <a:avLst>
              <a:gd name="adj1" fmla="val 3358731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Összekötő: szögletes 79">
            <a:extLst>
              <a:ext uri="{FF2B5EF4-FFF2-40B4-BE49-F238E27FC236}">
                <a16:creationId xmlns:a16="http://schemas.microsoft.com/office/drawing/2014/main" id="{A36E8165-1116-4BEC-910F-6B5E40B2FE9C}"/>
              </a:ext>
            </a:extLst>
          </p:cNvPr>
          <p:cNvCxnSpPr>
            <a:cxnSpLocks/>
          </p:cNvCxnSpPr>
          <p:nvPr/>
        </p:nvCxnSpPr>
        <p:spPr>
          <a:xfrm rot="5400000">
            <a:off x="6031553" y="2810041"/>
            <a:ext cx="7015" cy="4419579"/>
          </a:xfrm>
          <a:prstGeom prst="bentConnector3">
            <a:avLst>
              <a:gd name="adj1" fmla="val 3358731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Összekötő: szögletes 80">
            <a:extLst>
              <a:ext uri="{FF2B5EF4-FFF2-40B4-BE49-F238E27FC236}">
                <a16:creationId xmlns:a16="http://schemas.microsoft.com/office/drawing/2014/main" id="{80F32523-5B52-4FBE-A882-4B6E2E9006A2}"/>
              </a:ext>
            </a:extLst>
          </p:cNvPr>
          <p:cNvCxnSpPr>
            <a:stCxn id="67" idx="2"/>
            <a:endCxn id="64" idx="2"/>
          </p:cNvCxnSpPr>
          <p:nvPr/>
        </p:nvCxnSpPr>
        <p:spPr>
          <a:xfrm rot="5400000">
            <a:off x="7150745" y="3913700"/>
            <a:ext cx="4545" cy="2209790"/>
          </a:xfrm>
          <a:prstGeom prst="bentConnector3">
            <a:avLst>
              <a:gd name="adj1" fmla="val 5129703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Összekötő: görbe 81">
            <a:extLst>
              <a:ext uri="{FF2B5EF4-FFF2-40B4-BE49-F238E27FC236}">
                <a16:creationId xmlns:a16="http://schemas.microsoft.com/office/drawing/2014/main" id="{897D81AC-9BE0-4D30-8C51-6A331860BF55}"/>
              </a:ext>
            </a:extLst>
          </p:cNvPr>
          <p:cNvCxnSpPr>
            <a:stCxn id="63" idx="2"/>
            <a:endCxn id="66" idx="2"/>
          </p:cNvCxnSpPr>
          <p:nvPr/>
        </p:nvCxnSpPr>
        <p:spPr>
          <a:xfrm rot="5400000">
            <a:off x="6044616" y="600251"/>
            <a:ext cx="7015" cy="8839159"/>
          </a:xfrm>
          <a:prstGeom prst="curvedConnector3">
            <a:avLst>
              <a:gd name="adj1" fmla="val 3358731"/>
            </a:avLst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0" name="Téglalap: lekerekített 39">
            <a:extLst>
              <a:ext uri="{FF2B5EF4-FFF2-40B4-BE49-F238E27FC236}">
                <a16:creationId xmlns:a16="http://schemas.microsoft.com/office/drawing/2014/main" id="{DD12192B-CF0B-4644-9759-AA973541B15E}"/>
              </a:ext>
            </a:extLst>
          </p:cNvPr>
          <p:cNvSpPr/>
          <p:nvPr/>
        </p:nvSpPr>
        <p:spPr>
          <a:xfrm>
            <a:off x="8905781" y="2862168"/>
            <a:ext cx="1747157" cy="927463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Leírók kiválasztása</a:t>
            </a:r>
          </a:p>
        </p:txBody>
      </p:sp>
      <p:cxnSp>
        <p:nvCxnSpPr>
          <p:cNvPr id="41" name="Egyenes összekötő nyíllal 40">
            <a:extLst>
              <a:ext uri="{FF2B5EF4-FFF2-40B4-BE49-F238E27FC236}">
                <a16:creationId xmlns:a16="http://schemas.microsoft.com/office/drawing/2014/main" id="{9B5BCD57-7864-45DA-B846-C130D5374610}"/>
              </a:ext>
            </a:extLst>
          </p:cNvPr>
          <p:cNvCxnSpPr>
            <a:cxnSpLocks/>
            <a:stCxn id="62" idx="3"/>
            <a:endCxn id="40" idx="1"/>
          </p:cNvCxnSpPr>
          <p:nvPr/>
        </p:nvCxnSpPr>
        <p:spPr>
          <a:xfrm flipV="1">
            <a:off x="8405039" y="3325900"/>
            <a:ext cx="500742" cy="7017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84721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DD1BE01F-1606-48E8-9098-07DD20BC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Eszközök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B1D03D52-FCE0-4138-990E-9066ED1F1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Gyorselemzés: kutatási hipotézis felállítása, adattisztítási műveletek, feltáró adatvizualizáció</a:t>
            </a:r>
          </a:p>
          <a:p>
            <a:pPr lvl="1"/>
            <a:r>
              <a:rPr lang="hu-HU" dirty="0"/>
              <a:t>Táblázatkezelő-rendszer Excel, SPSS: gyors fejlesztés, átlátható, könnyen tanulható, elsősorban kis mintán működik jól, manapság már a kezelhető rekordok száma nem </a:t>
            </a:r>
            <a:r>
              <a:rPr lang="hu-HU" dirty="0" err="1"/>
              <a:t>korlátos</a:t>
            </a:r>
            <a:r>
              <a:rPr lang="hu-HU" dirty="0"/>
              <a:t> (elsősorban a memória szab határt, illetve tudnak csatlakozni online is az adatforráshoz), azonban a futtatás lassabb, hatékonyabba megjelenítés</a:t>
            </a:r>
          </a:p>
          <a:p>
            <a:pPr lvl="1"/>
            <a:r>
              <a:rPr lang="hu-HU" dirty="0"/>
              <a:t>Programozási nyelvek, adatkezelő könyvtárakkal: Python, R, Julia: gyors futtatás, működhet saját üzemeltetésben, felhőben vagy elosztottan is, az eszköztár a legteljesebb, nagyobb mintán is működőképes, alkalmas arra is, hogy a mintát a táblázat-kezelőbe is betöltsük</a:t>
            </a:r>
          </a:p>
          <a:p>
            <a:pPr lvl="1"/>
            <a:r>
              <a:rPr lang="hu-HU" dirty="0"/>
              <a:t>Üzleti intelligencia eszközök: </a:t>
            </a:r>
            <a:r>
              <a:rPr lang="hu-HU" dirty="0" err="1"/>
              <a:t>Power</a:t>
            </a:r>
            <a:r>
              <a:rPr lang="hu-HU" dirty="0"/>
              <a:t> BI, </a:t>
            </a:r>
            <a:r>
              <a:rPr lang="hu-HU" dirty="0" err="1"/>
              <a:t>Tableau</a:t>
            </a:r>
            <a:r>
              <a:rPr lang="hu-HU" dirty="0"/>
              <a:t>: hatékonyabb a megjelenítés, támogatnak programozási nyelveket is (Python, R), jól integrálható táblázatkezelővel és saját fejlesztési környezetbe is. </a:t>
            </a:r>
          </a:p>
          <a:p>
            <a:pPr lvl="1"/>
            <a:endParaRPr lang="hu-HU" dirty="0"/>
          </a:p>
          <a:p>
            <a:pPr lvl="1"/>
            <a:endParaRPr lang="hu-HU" dirty="0"/>
          </a:p>
          <a:p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6D1FC1F-3C44-489D-9BAF-C22E4D69A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02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FC7648-4E5F-4DB3-BC8D-EDC2AA538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840E3C8-9492-43DB-BF13-FFCF46ADF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Adatelemzés,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: algoritmusok kiválasztása, modell készítés, </a:t>
            </a:r>
          </a:p>
          <a:p>
            <a:pPr lvl="1"/>
            <a:r>
              <a:rPr lang="hu-HU" dirty="0" err="1"/>
              <a:t>Jupyter</a:t>
            </a:r>
            <a:r>
              <a:rPr lang="hu-HU" dirty="0"/>
              <a:t> Notebook </a:t>
            </a:r>
            <a:r>
              <a:rPr lang="hu-HU" dirty="0" err="1"/>
              <a:t>on-premise</a:t>
            </a:r>
            <a:r>
              <a:rPr lang="hu-HU" dirty="0"/>
              <a:t> vagy </a:t>
            </a:r>
            <a:r>
              <a:rPr lang="hu-HU" dirty="0" err="1"/>
              <a:t>cloud</a:t>
            </a:r>
            <a:r>
              <a:rPr lang="hu-HU" dirty="0"/>
              <a:t>, pl.: </a:t>
            </a:r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Notebooks</a:t>
            </a:r>
            <a:r>
              <a:rPr lang="hu-HU" dirty="0"/>
              <a:t> fejlesztői környezettel: Python, R. Elsősorban közepes méretű projektek esetén jó.</a:t>
            </a:r>
          </a:p>
          <a:p>
            <a:pPr lvl="1"/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Services</a:t>
            </a:r>
            <a:r>
              <a:rPr lang="hu-HU" dirty="0"/>
              <a:t>: felhős és </a:t>
            </a:r>
            <a:r>
              <a:rPr lang="hu-HU" dirty="0" err="1"/>
              <a:t>on-premise</a:t>
            </a:r>
            <a:r>
              <a:rPr lang="hu-HU" dirty="0"/>
              <a:t> szolgáltatáscsomag a legmodernebb nyílt forráskódú Python keretrendszereket használva, amilyen például a </a:t>
            </a:r>
            <a:r>
              <a:rPr lang="hu-HU" dirty="0" err="1"/>
              <a:t>PyTorch</a:t>
            </a:r>
            <a:r>
              <a:rPr lang="hu-HU" dirty="0"/>
              <a:t>, a </a:t>
            </a:r>
            <a:r>
              <a:rPr lang="hu-HU" dirty="0" err="1"/>
              <a:t>TensorFlow</a:t>
            </a:r>
            <a:r>
              <a:rPr lang="hu-HU" dirty="0"/>
              <a:t> vagy a </a:t>
            </a:r>
            <a:r>
              <a:rPr lang="hu-HU" dirty="0" err="1"/>
              <a:t>scikit-learn</a:t>
            </a:r>
            <a:r>
              <a:rPr lang="hu-HU" dirty="0"/>
              <a:t>. Nagyobb projektek esetén optimális, mert jól skálázható, </a:t>
            </a:r>
            <a:r>
              <a:rPr lang="hu-HU" dirty="0" err="1"/>
              <a:t>DevOps</a:t>
            </a:r>
            <a:r>
              <a:rPr lang="hu-HU" dirty="0"/>
              <a:t>-ot támogatja. </a:t>
            </a:r>
          </a:p>
          <a:p>
            <a:pPr lvl="1"/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Studio</a:t>
            </a:r>
            <a:r>
              <a:rPr lang="hu-HU" dirty="0"/>
              <a:t>: felhős szolgáltatáscsomag, fogd-és-vidd módszerrel gyorsan, előismeretek nélkül is lehet gépi tanulási modelleket készíteni, megosztani.</a:t>
            </a:r>
          </a:p>
          <a:p>
            <a:pPr lvl="1"/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Cognitive</a:t>
            </a:r>
            <a:r>
              <a:rPr lang="hu-HU" dirty="0"/>
              <a:t> </a:t>
            </a:r>
            <a:r>
              <a:rPr lang="hu-HU" dirty="0" err="1"/>
              <a:t>Services</a:t>
            </a:r>
            <a:r>
              <a:rPr lang="hu-HU" dirty="0"/>
              <a:t>: API-k, SDK-k és szolgáltatások, melyek segítségével a fejlesztők MI alkalmazásokat hozhatnak létre.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201E38D-DCC2-4B98-BDCE-76BCD2413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044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378647-3DE7-47FD-967C-3E999B97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a </a:t>
            </a:r>
            <a:r>
              <a:rPr lang="hu-HU" dirty="0" err="1"/>
              <a:t>cloud</a:t>
            </a:r>
            <a:r>
              <a:rPr lang="hu-HU" dirty="0"/>
              <a:t>?</a:t>
            </a:r>
          </a:p>
        </p:txBody>
      </p:sp>
      <p:pic>
        <p:nvPicPr>
          <p:cNvPr id="5" name="Tartalom helye 4" descr="A képen objektum látható&#10;&#10;A leírás nagyon megbízható">
            <a:extLst>
              <a:ext uri="{FF2B5EF4-FFF2-40B4-BE49-F238E27FC236}">
                <a16:creationId xmlns:a16="http://schemas.microsoft.com/office/drawing/2014/main" id="{E45552D9-82D6-474E-BA52-6ACCD3853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8100" y="2519505"/>
            <a:ext cx="6281738" cy="1815814"/>
          </a:xfrm>
        </p:spPr>
      </p:pic>
    </p:spTree>
    <p:extLst>
      <p:ext uri="{BB962C8B-B14F-4D97-AF65-F5344CB8AC3E}">
        <p14:creationId xmlns:p14="http://schemas.microsoft.com/office/powerpoint/2010/main" val="2172416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DF8646F-3DF8-4A19-82A7-56DCA9691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Milyen előnyei és hátrányai vannak a felhő-szolgáltatások használatának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496A9D-5F67-4294-A1A4-EA215F7DB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Cloud</a:t>
            </a:r>
            <a:r>
              <a:rPr lang="hu-HU" dirty="0"/>
              <a:t> vagy </a:t>
            </a:r>
            <a:r>
              <a:rPr lang="hu-HU" dirty="0" err="1"/>
              <a:t>on-premise</a:t>
            </a:r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Szedjetek össze 5-5 példát!</a:t>
            </a:r>
          </a:p>
        </p:txBody>
      </p:sp>
    </p:spTree>
    <p:extLst>
      <p:ext uri="{BB962C8B-B14F-4D97-AF65-F5344CB8AC3E}">
        <p14:creationId xmlns:p14="http://schemas.microsoft.com/office/powerpoint/2010/main" val="407343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48B42B-9939-4A96-8ADF-33516443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Microsoft </a:t>
            </a:r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Cloud</a:t>
            </a:r>
            <a:r>
              <a:rPr lang="hu-HU" dirty="0"/>
              <a:t> Platform</a:t>
            </a:r>
          </a:p>
        </p:txBody>
      </p:sp>
      <p:pic>
        <p:nvPicPr>
          <p:cNvPr id="6" name="Tartalom helye 5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5BA3DD53-E702-45AB-AB59-195B3C884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0067" y="1380123"/>
            <a:ext cx="8418688" cy="4735512"/>
          </a:xfr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AB25EC5-CA4E-426D-8359-2A4654B5C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73767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3" id="{6EFBBBA6-D918-6643-9690-A16DF43978CD}" vid="{7D925495-A1F2-334E-BCE2-B8E8FC3C275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8B0AB9FCF381429FB2350922936550" ma:contentTypeVersion="5" ma:contentTypeDescription="Create a new document." ma:contentTypeScope="" ma:versionID="589e65b809d9402ab8dceca0230ce288">
  <xsd:schema xmlns:xsd="http://www.w3.org/2001/XMLSchema" xmlns:xs="http://www.w3.org/2001/XMLSchema" xmlns:p="http://schemas.microsoft.com/office/2006/metadata/properties" xmlns:ns2="740ca137-556d-4ba7-9f00-9f05a5f8f8be" xmlns:ns3="9d5173b9-cce4-49bf-87fc-5ad4908b0ccf" targetNamespace="http://schemas.microsoft.com/office/2006/metadata/properties" ma:root="true" ma:fieldsID="927fbe94633d396d0a875b9787c405b2" ns2:_="" ns3:_="">
    <xsd:import namespace="740ca137-556d-4ba7-9f00-9f05a5f8f8be"/>
    <xsd:import namespace="9d5173b9-cce4-49bf-87fc-5ad4908b0cc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ca137-556d-4ba7-9f00-9f05a5f8f8b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5173b9-cce4-49bf-87fc-5ad4908b0c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14F066-4366-4B85-935A-7C5D6FE0786A}">
  <ds:schemaRefs>
    <ds:schemaRef ds:uri="740ca137-556d-4ba7-9f00-9f05a5f8f8b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9d5173b9-cce4-49bf-87fc-5ad4908b0ccf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A01FE4C-121F-4B4A-BDD7-010B08DC73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ca137-556d-4ba7-9f00-9f05a5f8f8be"/>
    <ds:schemaRef ds:uri="9d5173b9-cce4-49bf-87fc-5ad4908b0c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509FC8-CF49-4469-B691-AB928BF2A9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Telekom01</Template>
  <TotalTime>4873</TotalTime>
  <Words>1029</Words>
  <Application>Microsoft Macintosh PowerPoint</Application>
  <PresentationFormat>Widescreen</PresentationFormat>
  <Paragraphs>159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Segoe UI</vt:lpstr>
      <vt:lpstr>Segoe UI Semibold</vt:lpstr>
      <vt:lpstr>Titillium</vt:lpstr>
      <vt:lpstr>Wingdings</vt:lpstr>
      <vt:lpstr>Thème Office</vt:lpstr>
      <vt:lpstr>Office Theme</vt:lpstr>
      <vt:lpstr>Mesterséges Intelligencia</vt:lpstr>
      <vt:lpstr>Adatelemzés folyamata</vt:lpstr>
      <vt:lpstr>Elemzési folyamat</vt:lpstr>
      <vt:lpstr>PowerPoint Presentation</vt:lpstr>
      <vt:lpstr>Eszközök</vt:lpstr>
      <vt:lpstr>Eszközök</vt:lpstr>
      <vt:lpstr>Mi a cloud?</vt:lpstr>
      <vt:lpstr>Milyen előnyei és hátrányai vannak a felhő-szolgáltatások használatának</vt:lpstr>
      <vt:lpstr>Microsoft Azure Cloud Platform</vt:lpstr>
      <vt:lpstr>Felhőszolgáltatás modellek</vt:lpstr>
      <vt:lpstr>Azure szolgáltatások</vt:lpstr>
      <vt:lpstr>Jupyter Notebooks</vt:lpstr>
      <vt:lpstr>Jupyter Notebook</vt:lpstr>
      <vt:lpstr>Azure Notebooks</vt:lpstr>
      <vt:lpstr>Azure AI és gépi tanulási szolgáltatásai</vt:lpstr>
      <vt:lpstr>Azure Cognitive Services API-k</vt:lpstr>
      <vt:lpstr>Azure Cognitive Services</vt:lpstr>
      <vt:lpstr>Azure Cognitive Services API-k</vt:lpstr>
      <vt:lpstr>Oktatásban elérhető szolgáltatások</vt:lpstr>
      <vt:lpstr>Hallgatók számára elérhető szolgáltatások</vt:lpstr>
      <vt:lpstr>Azure eszközök az oktatásban</vt:lpstr>
      <vt:lpstr>Azure for Students csomag elemei </vt:lpstr>
      <vt:lpstr>Azure for Students csomag elemei 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Adam Tarcsi;Pál Tamás;Nagyfi Richárd</dc:creator>
  <cp:lastModifiedBy>Tarcsi Ádám</cp:lastModifiedBy>
  <cp:revision>364</cp:revision>
  <cp:lastPrinted>2018-02-08T09:25:59Z</cp:lastPrinted>
  <dcterms:created xsi:type="dcterms:W3CDTF">2018-02-01T14:05:08Z</dcterms:created>
  <dcterms:modified xsi:type="dcterms:W3CDTF">2020-06-30T18:42:55Z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0x010100BE8B0AB9FCF381429FB2350922936550</vt:lpwstr>
  </property>
</Properties>
</file>